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1" r:id="rId1"/>
  </p:sldMasterIdLst>
  <p:notesMasterIdLst>
    <p:notesMasterId r:id="rId15"/>
  </p:notesMasterIdLst>
  <p:sldIdLst>
    <p:sldId id="283" r:id="rId2"/>
    <p:sldId id="258" r:id="rId3"/>
    <p:sldId id="260" r:id="rId4"/>
    <p:sldId id="336" r:id="rId5"/>
    <p:sldId id="338" r:id="rId6"/>
    <p:sldId id="339" r:id="rId7"/>
    <p:sldId id="340" r:id="rId8"/>
    <p:sldId id="342" r:id="rId9"/>
    <p:sldId id="325" r:id="rId10"/>
    <p:sldId id="324" r:id="rId11"/>
    <p:sldId id="322" r:id="rId12"/>
    <p:sldId id="331" r:id="rId13"/>
    <p:sldId id="34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71" autoAdjust="0"/>
    <p:restoredTop sz="94660"/>
  </p:normalViewPr>
  <p:slideViewPr>
    <p:cSldViewPr snapToGrid="0">
      <p:cViewPr>
        <p:scale>
          <a:sx n="100" d="100"/>
          <a:sy n="100" d="100"/>
        </p:scale>
        <p:origin x="1050" y="4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'SEGURIDAD ALIMENTARIA (2)'!$B$1</c:f>
              <c:strCache>
                <c:ptCount val="1"/>
                <c:pt idx="0">
                  <c:v>ACTIVIDADES PROGRAMADAS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'SEGURIDAD ALIMENTARIA (2)'!$A$2:$A$10</c:f>
              <c:strCache>
                <c:ptCount val="9"/>
                <c:pt idx="0">
                  <c:v>5.1</c:v>
                </c:pt>
                <c:pt idx="1">
                  <c:v>5.2</c:v>
                </c:pt>
                <c:pt idx="2">
                  <c:v>5.3</c:v>
                </c:pt>
                <c:pt idx="3">
                  <c:v>5.4</c:v>
                </c:pt>
                <c:pt idx="4">
                  <c:v>5.5</c:v>
                </c:pt>
                <c:pt idx="5">
                  <c:v>5.6</c:v>
                </c:pt>
                <c:pt idx="6">
                  <c:v>5.7</c:v>
                </c:pt>
                <c:pt idx="7">
                  <c:v>5.8</c:v>
                </c:pt>
                <c:pt idx="8">
                  <c:v>5.9</c:v>
                </c:pt>
              </c:strCache>
            </c:strRef>
          </c:cat>
          <c:val>
            <c:numRef>
              <c:f>'SEGURIDAD ALIMENTARIA (2)'!$B$2:$B$10</c:f>
              <c:numCache>
                <c:formatCode>0%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ser>
          <c:idx val="1"/>
          <c:order val="1"/>
          <c:tx>
            <c:strRef>
              <c:f>'SEGURIDAD ALIMENTARIA (2)'!$C$1</c:f>
              <c:strCache>
                <c:ptCount val="1"/>
                <c:pt idx="0">
                  <c:v>% AVANCE TOTAL ACUMULADO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'SEGURIDAD ALIMENTARIA (2)'!$A$2:$A$10</c:f>
              <c:strCache>
                <c:ptCount val="9"/>
                <c:pt idx="0">
                  <c:v>5.1</c:v>
                </c:pt>
                <c:pt idx="1">
                  <c:v>5.2</c:v>
                </c:pt>
                <c:pt idx="2">
                  <c:v>5.3</c:v>
                </c:pt>
                <c:pt idx="3">
                  <c:v>5.4</c:v>
                </c:pt>
                <c:pt idx="4">
                  <c:v>5.5</c:v>
                </c:pt>
                <c:pt idx="5">
                  <c:v>5.6</c:v>
                </c:pt>
                <c:pt idx="6">
                  <c:v>5.7</c:v>
                </c:pt>
                <c:pt idx="7">
                  <c:v>5.8</c:v>
                </c:pt>
                <c:pt idx="8">
                  <c:v>5.9</c:v>
                </c:pt>
              </c:strCache>
            </c:strRef>
          </c:cat>
          <c:val>
            <c:numRef>
              <c:f>'SEGURIDAD ALIMENTARIA (2)'!$C$2:$C$10</c:f>
              <c:numCache>
                <c:formatCode>0%</c:formatCode>
                <c:ptCount val="9"/>
                <c:pt idx="0">
                  <c:v>1</c:v>
                </c:pt>
                <c:pt idx="1">
                  <c:v>1</c:v>
                </c:pt>
                <c:pt idx="2">
                  <c:v>0.92500000000000004</c:v>
                </c:pt>
                <c:pt idx="3">
                  <c:v>1</c:v>
                </c:pt>
                <c:pt idx="4">
                  <c:v>0.875</c:v>
                </c:pt>
                <c:pt idx="5">
                  <c:v>0.8</c:v>
                </c:pt>
                <c:pt idx="6">
                  <c:v>0.5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122772304"/>
        <c:axId val="-1122782096"/>
      </c:barChart>
      <c:catAx>
        <c:axId val="-1122772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122782096"/>
        <c:crosses val="autoZero"/>
        <c:auto val="1"/>
        <c:lblAlgn val="ctr"/>
        <c:lblOffset val="100"/>
        <c:noMultiLvlLbl val="0"/>
      </c:catAx>
      <c:valAx>
        <c:axId val="-112278209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122772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'SEGURIDAD ALIMENTARIA (2)'!$B$1</c:f>
              <c:strCache>
                <c:ptCount val="1"/>
                <c:pt idx="0">
                  <c:v>ACTIVIDADES PROGRAMADAS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'SEGURIDAD ALIMENTARIA (2)'!$A$11:$A$19</c:f>
              <c:strCache>
                <c:ptCount val="9"/>
                <c:pt idx="0">
                  <c:v>5.10</c:v>
                </c:pt>
                <c:pt idx="1">
                  <c:v>5.11</c:v>
                </c:pt>
                <c:pt idx="2">
                  <c:v>5.12</c:v>
                </c:pt>
                <c:pt idx="3">
                  <c:v>5.13</c:v>
                </c:pt>
                <c:pt idx="4">
                  <c:v>5.14</c:v>
                </c:pt>
                <c:pt idx="5">
                  <c:v>5.15</c:v>
                </c:pt>
                <c:pt idx="6">
                  <c:v>5.16</c:v>
                </c:pt>
                <c:pt idx="7">
                  <c:v>5.17</c:v>
                </c:pt>
                <c:pt idx="8">
                  <c:v>5.18</c:v>
                </c:pt>
              </c:strCache>
            </c:strRef>
          </c:cat>
          <c:val>
            <c:numRef>
              <c:f>'SEGURIDAD ALIMENTARIA (2)'!$B$11:$B$19</c:f>
              <c:numCache>
                <c:formatCode>0%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ser>
          <c:idx val="1"/>
          <c:order val="1"/>
          <c:tx>
            <c:strRef>
              <c:f>'SEGURIDAD ALIMENTARIA (2)'!$C$1</c:f>
              <c:strCache>
                <c:ptCount val="1"/>
                <c:pt idx="0">
                  <c:v>% AVANCE TOTAL ACUMULADO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'SEGURIDAD ALIMENTARIA (2)'!$A$11:$A$19</c:f>
              <c:strCache>
                <c:ptCount val="9"/>
                <c:pt idx="0">
                  <c:v>5.10</c:v>
                </c:pt>
                <c:pt idx="1">
                  <c:v>5.11</c:v>
                </c:pt>
                <c:pt idx="2">
                  <c:v>5.12</c:v>
                </c:pt>
                <c:pt idx="3">
                  <c:v>5.13</c:v>
                </c:pt>
                <c:pt idx="4">
                  <c:v>5.14</c:v>
                </c:pt>
                <c:pt idx="5">
                  <c:v>5.15</c:v>
                </c:pt>
                <c:pt idx="6">
                  <c:v>5.16</c:v>
                </c:pt>
                <c:pt idx="7">
                  <c:v>5.17</c:v>
                </c:pt>
                <c:pt idx="8">
                  <c:v>5.18</c:v>
                </c:pt>
              </c:strCache>
            </c:strRef>
          </c:cat>
          <c:val>
            <c:numRef>
              <c:f>'SEGURIDAD ALIMENTARIA (2)'!$C$11:$C$19</c:f>
              <c:numCache>
                <c:formatCode>0%</c:formatCode>
                <c:ptCount val="9"/>
                <c:pt idx="0">
                  <c:v>1</c:v>
                </c:pt>
                <c:pt idx="1">
                  <c:v>0.66666666666666663</c:v>
                </c:pt>
                <c:pt idx="2">
                  <c:v>0.92499999999999993</c:v>
                </c:pt>
                <c:pt idx="3">
                  <c:v>0.8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122773392"/>
        <c:axId val="-1122783728"/>
      </c:barChart>
      <c:catAx>
        <c:axId val="-1122773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122783728"/>
        <c:crosses val="autoZero"/>
        <c:auto val="1"/>
        <c:lblAlgn val="ctr"/>
        <c:lblOffset val="100"/>
        <c:noMultiLvlLbl val="0"/>
      </c:catAx>
      <c:valAx>
        <c:axId val="-11227837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122773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'SEGURIDAD ALIMENTARIA (2)'!$B$1</c:f>
              <c:strCache>
                <c:ptCount val="1"/>
                <c:pt idx="0">
                  <c:v>ACTIVIDADES PROGRAMADAS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'SEGURIDAD ALIMENTARIA (2)'!$A$20:$A$28</c:f>
              <c:strCache>
                <c:ptCount val="9"/>
                <c:pt idx="0">
                  <c:v>5.19</c:v>
                </c:pt>
                <c:pt idx="1">
                  <c:v>5.20</c:v>
                </c:pt>
                <c:pt idx="2">
                  <c:v>5.21</c:v>
                </c:pt>
                <c:pt idx="3">
                  <c:v>5.22</c:v>
                </c:pt>
                <c:pt idx="4">
                  <c:v>5.23</c:v>
                </c:pt>
                <c:pt idx="5">
                  <c:v>5.24</c:v>
                </c:pt>
                <c:pt idx="6">
                  <c:v>5.25</c:v>
                </c:pt>
                <c:pt idx="7">
                  <c:v>5.26</c:v>
                </c:pt>
                <c:pt idx="8">
                  <c:v>5.27</c:v>
                </c:pt>
              </c:strCache>
            </c:strRef>
          </c:cat>
          <c:val>
            <c:numRef>
              <c:f>'SEGURIDAD ALIMENTARIA (2)'!$B$20:$B$28</c:f>
              <c:numCache>
                <c:formatCode>0%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ser>
          <c:idx val="1"/>
          <c:order val="1"/>
          <c:tx>
            <c:strRef>
              <c:f>'SEGURIDAD ALIMENTARIA (2)'!$C$1</c:f>
              <c:strCache>
                <c:ptCount val="1"/>
                <c:pt idx="0">
                  <c:v>% AVANCE TOTAL ACUMULADO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3182631951868303E-17"/>
                  <c:y val="6.68111259989446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'SEGURIDAD ALIMENTARIA (2)'!$A$20:$A$28</c:f>
              <c:strCache>
                <c:ptCount val="9"/>
                <c:pt idx="0">
                  <c:v>5.19</c:v>
                </c:pt>
                <c:pt idx="1">
                  <c:v>5.20</c:v>
                </c:pt>
                <c:pt idx="2">
                  <c:v>5.21</c:v>
                </c:pt>
                <c:pt idx="3">
                  <c:v>5.22</c:v>
                </c:pt>
                <c:pt idx="4">
                  <c:v>5.23</c:v>
                </c:pt>
                <c:pt idx="5">
                  <c:v>5.24</c:v>
                </c:pt>
                <c:pt idx="6">
                  <c:v>5.25</c:v>
                </c:pt>
                <c:pt idx="7">
                  <c:v>5.26</c:v>
                </c:pt>
                <c:pt idx="8">
                  <c:v>5.27</c:v>
                </c:pt>
              </c:strCache>
            </c:strRef>
          </c:cat>
          <c:val>
            <c:numRef>
              <c:f>'SEGURIDAD ALIMENTARIA (2)'!$C$20:$C$28</c:f>
              <c:numCache>
                <c:formatCode>0%</c:formatCode>
                <c:ptCount val="9"/>
                <c:pt idx="0">
                  <c:v>0.95937499999999998</c:v>
                </c:pt>
                <c:pt idx="1">
                  <c:v>1</c:v>
                </c:pt>
                <c:pt idx="2">
                  <c:v>1.0000000000000002</c:v>
                </c:pt>
                <c:pt idx="3">
                  <c:v>1</c:v>
                </c:pt>
                <c:pt idx="4">
                  <c:v>0.75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122770128"/>
        <c:axId val="-1122785360"/>
      </c:barChart>
      <c:catAx>
        <c:axId val="-1122770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122785360"/>
        <c:crosses val="autoZero"/>
        <c:auto val="1"/>
        <c:lblAlgn val="ctr"/>
        <c:lblOffset val="100"/>
        <c:noMultiLvlLbl val="0"/>
      </c:catAx>
      <c:valAx>
        <c:axId val="-112278536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122770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'Hoja2 (2)'!$B$2</c:f>
              <c:strCache>
                <c:ptCount val="1"/>
                <c:pt idx="0">
                  <c:v>ACTIVIDADES PROGRAMADAS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'Hoja2 (2)'!$A$3:$A$5</c:f>
              <c:strCache>
                <c:ptCount val="3"/>
                <c:pt idx="0">
                  <c:v>8.1</c:v>
                </c:pt>
                <c:pt idx="1">
                  <c:v>8.2</c:v>
                </c:pt>
                <c:pt idx="2">
                  <c:v>8.3</c:v>
                </c:pt>
              </c:strCache>
            </c:strRef>
          </c:cat>
          <c:val>
            <c:numRef>
              <c:f>'Hoja2 (2)'!$B$3:$B$5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'Hoja2 (2)'!$C$2</c:f>
              <c:strCache>
                <c:ptCount val="1"/>
                <c:pt idx="0">
                  <c:v>% AVANCE TOTAL ACUMULADO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'Hoja2 (2)'!$A$3:$A$5</c:f>
              <c:strCache>
                <c:ptCount val="3"/>
                <c:pt idx="0">
                  <c:v>8.1</c:v>
                </c:pt>
                <c:pt idx="1">
                  <c:v>8.2</c:v>
                </c:pt>
                <c:pt idx="2">
                  <c:v>8.3</c:v>
                </c:pt>
              </c:strCache>
            </c:strRef>
          </c:cat>
          <c:val>
            <c:numRef>
              <c:f>'Hoja2 (2)'!$C$3:$C$5</c:f>
              <c:numCache>
                <c:formatCode>0%</c:formatCode>
                <c:ptCount val="3"/>
                <c:pt idx="0">
                  <c:v>0.95</c:v>
                </c:pt>
                <c:pt idx="1">
                  <c:v>0.92500000000000004</c:v>
                </c:pt>
                <c:pt idx="2">
                  <c:v>0.8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122781008"/>
        <c:axId val="-1122780464"/>
      </c:barChart>
      <c:catAx>
        <c:axId val="-1122781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122780464"/>
        <c:crosses val="autoZero"/>
        <c:auto val="1"/>
        <c:lblAlgn val="ctr"/>
        <c:lblOffset val="100"/>
        <c:noMultiLvlLbl val="0"/>
      </c:catAx>
      <c:valAx>
        <c:axId val="-112278046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122781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39AA2-3B26-45A5-82D1-B3DAA067F52D}" type="datetimeFigureOut">
              <a:rPr lang="es-CO" smtClean="0"/>
              <a:t>15/12/2022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BD915-9EB0-40CB-B178-DA98C6DAC22A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62030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766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36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39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600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441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989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938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183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704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106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918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669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5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55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138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240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641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7105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77216" y="384874"/>
            <a:ext cx="10361752" cy="1419068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CO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CO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CO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CO" dirty="0" smtClean="0">
                <a:latin typeface="Calibri" panose="020F0502020204030204" pitchFamily="34" charset="0"/>
                <a:cs typeface="Calibri" panose="020F0502020204030204" pitchFamily="34" charset="0"/>
              </a:rPr>
              <a:t>INFORME COMITÉ </a:t>
            </a:r>
            <a:r>
              <a:rPr lang="es-CO" dirty="0" smtClean="0">
                <a:latin typeface="Calibri" panose="020F0502020204030204" pitchFamily="34" charset="0"/>
                <a:cs typeface="Calibri" panose="020F0502020204030204" pitchFamily="34" charset="0"/>
              </a:rPr>
              <a:t>DE VEEDURIA EN SALUD </a:t>
            </a:r>
            <a:r>
              <a:rPr lang="es-CO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CO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CO" dirty="0" smtClean="0">
                <a:latin typeface="Calibri" panose="020F0502020204030204" pitchFamily="34" charset="0"/>
                <a:cs typeface="Calibri" panose="020F0502020204030204" pitchFamily="34" charset="0"/>
              </a:rPr>
              <a:t>PLAN DE INTERVENCIONES COLECTIVAS PIC 2022</a:t>
            </a:r>
            <a:r>
              <a:rPr lang="es-CO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CO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sp>
        <p:nvSpPr>
          <p:cNvPr id="5" name="CuadroTexto 4"/>
          <p:cNvSpPr txBox="1"/>
          <p:nvPr/>
        </p:nvSpPr>
        <p:spPr>
          <a:xfrm>
            <a:off x="796488" y="2106585"/>
            <a:ext cx="4393254" cy="3692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399" dirty="0">
                <a:latin typeface="Calibri" panose="020F0502020204030204" pitchFamily="34" charset="0"/>
                <a:cs typeface="Calibri" panose="020F0502020204030204" pitchFamily="34" charset="0"/>
              </a:rPr>
              <a:t>INTEGRANTES.</a:t>
            </a:r>
          </a:p>
          <a:p>
            <a:endParaRPr lang="es-CO" sz="2399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O" sz="2399" dirty="0" smtClean="0">
                <a:latin typeface="Calibri" panose="020F0502020204030204" pitchFamily="34" charset="0"/>
                <a:cs typeface="Calibri" panose="020F0502020204030204" pitchFamily="34" charset="0"/>
              </a:rPr>
              <a:t>María </a:t>
            </a:r>
            <a:r>
              <a:rPr lang="es-CO" sz="2399" dirty="0">
                <a:latin typeface="Calibri" panose="020F0502020204030204" pitchFamily="34" charset="0"/>
                <a:cs typeface="Calibri" panose="020F0502020204030204" pitchFamily="34" charset="0"/>
              </a:rPr>
              <a:t>Isabel Espejo Rodríguez</a:t>
            </a:r>
          </a:p>
          <a:p>
            <a:r>
              <a:rPr lang="es-CO" sz="2399" dirty="0">
                <a:latin typeface="Calibri" panose="020F0502020204030204" pitchFamily="34" charset="0"/>
                <a:cs typeface="Calibri" panose="020F0502020204030204" pitchFamily="34" charset="0"/>
              </a:rPr>
              <a:t>Marina </a:t>
            </a:r>
            <a:r>
              <a:rPr lang="es-CO" sz="2399" dirty="0" smtClean="0">
                <a:latin typeface="Calibri" panose="020F0502020204030204" pitchFamily="34" charset="0"/>
                <a:cs typeface="Calibri" panose="020F0502020204030204" pitchFamily="34" charset="0"/>
              </a:rPr>
              <a:t>Tirado</a:t>
            </a:r>
            <a:endParaRPr lang="es-CO" sz="2399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O" sz="2399" dirty="0">
                <a:latin typeface="Calibri" panose="020F0502020204030204" pitchFamily="34" charset="0"/>
                <a:cs typeface="Calibri" panose="020F0502020204030204" pitchFamily="34" charset="0"/>
              </a:rPr>
              <a:t>Consuelo Sánchez Marín</a:t>
            </a:r>
          </a:p>
          <a:p>
            <a:r>
              <a:rPr lang="es-CO" sz="2399" dirty="0">
                <a:latin typeface="Calibri" panose="020F0502020204030204" pitchFamily="34" charset="0"/>
                <a:cs typeface="Calibri" panose="020F0502020204030204" pitchFamily="34" charset="0"/>
              </a:rPr>
              <a:t>Lucía Zapata</a:t>
            </a:r>
          </a:p>
          <a:p>
            <a:r>
              <a:rPr lang="es-CO" sz="2399" dirty="0">
                <a:latin typeface="Calibri" panose="020F0502020204030204" pitchFamily="34" charset="0"/>
                <a:cs typeface="Calibri" panose="020F0502020204030204" pitchFamily="34" charset="0"/>
              </a:rPr>
              <a:t>Amparo </a:t>
            </a:r>
            <a:r>
              <a:rPr lang="es-CO" sz="2399" dirty="0" smtClean="0">
                <a:latin typeface="Calibri" panose="020F0502020204030204" pitchFamily="34" charset="0"/>
                <a:cs typeface="Calibri" panose="020F0502020204030204" pitchFamily="34" charset="0"/>
              </a:rPr>
              <a:t>Cardona</a:t>
            </a:r>
          </a:p>
          <a:p>
            <a:r>
              <a:rPr lang="es-CO" sz="2399" dirty="0">
                <a:latin typeface="Calibri" panose="020F0502020204030204" pitchFamily="34" charset="0"/>
                <a:cs typeface="Calibri" panose="020F0502020204030204" pitchFamily="34" charset="0"/>
              </a:rPr>
              <a:t>Jaime Gil Cadavid     </a:t>
            </a:r>
            <a:r>
              <a:rPr lang="es-CO" sz="2399" dirty="0" smtClean="0">
                <a:latin typeface="Calibri" panose="020F0502020204030204" pitchFamily="34" charset="0"/>
                <a:cs typeface="Calibri" panose="020F0502020204030204" pitchFamily="34" charset="0"/>
              </a:rPr>
              <a:t>Secretario</a:t>
            </a:r>
          </a:p>
          <a:p>
            <a:r>
              <a:rPr lang="es-CO" sz="2399" dirty="0" smtClean="0">
                <a:latin typeface="Calibri" panose="020F0502020204030204" pitchFamily="34" charset="0"/>
                <a:cs typeface="Calibri" panose="020F0502020204030204" pitchFamily="34" charset="0"/>
              </a:rPr>
              <a:t>Lucia Grisales  H       Coordinadora</a:t>
            </a:r>
            <a:endParaRPr lang="es-CO" sz="239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799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712" y="1984917"/>
            <a:ext cx="4187738" cy="369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0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14175" y="596698"/>
            <a:ext cx="935153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OBSERVACIONES</a:t>
            </a:r>
          </a:p>
          <a:p>
            <a:endParaRPr lang="es-CO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Se identificaron mujeres y niños en los CDI </a:t>
            </a:r>
            <a:r>
              <a:rPr lang="es-CO" sz="2200" dirty="0">
                <a:latin typeface="Calibri" panose="020F0502020204030204" pitchFamily="34" charset="0"/>
                <a:cs typeface="Calibri" panose="020F0502020204030204" pitchFamily="34" charset="0"/>
              </a:rPr>
              <a:t>con obesidad  en el programa mil  días </a:t>
            </a:r>
            <a:r>
              <a:rPr lang="es-CO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de amor.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Poco compromiso de  algunos jóvenes y madres gestante y lactantes para reclamar la ayudas brindadas por la Secretaria de salud.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Implementar las tiendas escolares saludables en mas instituciones educativas.</a:t>
            </a:r>
          </a:p>
          <a:p>
            <a:pPr algn="just"/>
            <a:endParaRPr lang="es-CO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CO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A RESALTAR</a:t>
            </a:r>
          </a:p>
          <a:p>
            <a:pPr marL="285750" indent="-285750" algn="just">
              <a:buFontTx/>
              <a:buChar char="-"/>
            </a:pPr>
            <a:endParaRPr lang="es-E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Personal calificado , poseen </a:t>
            </a:r>
            <a:r>
              <a:rPr 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habilidades que </a:t>
            </a:r>
            <a:r>
              <a:rPr 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les </a:t>
            </a:r>
            <a:r>
              <a:rPr 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permiten desempeñar sus funciones con responsabilidad social y compromiso ético, </a:t>
            </a:r>
            <a:r>
              <a:rPr 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analizan </a:t>
            </a:r>
            <a:r>
              <a:rPr 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críticamente el entorno, integrando equipos multidisciplinarios de trabajo, liderando y comunicando de manera efectiva sus propósitos</a:t>
            </a:r>
            <a:r>
              <a:rPr 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86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17906" y="809603"/>
            <a:ext cx="995130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RECOMENDACIONES</a:t>
            </a:r>
          </a:p>
          <a:p>
            <a:pPr algn="just"/>
            <a:endParaRPr lang="es-CO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CO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1. Seguir con la estrategia de informar </a:t>
            </a:r>
            <a:r>
              <a:rPr lang="es-CO" sz="2200" dirty="0">
                <a:latin typeface="Calibri" panose="020F0502020204030204" pitchFamily="34" charset="0"/>
                <a:cs typeface="Calibri" panose="020F0502020204030204" pitchFamily="34" charset="0"/>
              </a:rPr>
              <a:t>, comunicar y educar </a:t>
            </a:r>
            <a:r>
              <a:rPr lang="es-CO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en todas las actividades con la comunidad.</a:t>
            </a:r>
            <a:endParaRPr lang="es-CO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CO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CO" sz="22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s-CO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CO" sz="2200" dirty="0">
                <a:latin typeface="Calibri" panose="020F0502020204030204" pitchFamily="34" charset="0"/>
                <a:cs typeface="Calibri" panose="020F0502020204030204" pitchFamily="34" charset="0"/>
              </a:rPr>
              <a:t>Intensificar las campañas para fomentar hábitos y estilos de vida saludable y estrategias de promoción de la </a:t>
            </a:r>
            <a:r>
              <a:rPr lang="es-CO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salud.</a:t>
            </a:r>
          </a:p>
          <a:p>
            <a:pPr algn="just"/>
            <a:endParaRPr lang="es-E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3. Tratar de c</a:t>
            </a:r>
            <a:r>
              <a:rPr lang="es-CO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conservar </a:t>
            </a:r>
            <a:r>
              <a:rPr lang="es-CO" sz="2200" dirty="0">
                <a:latin typeface="Calibri" panose="020F0502020204030204" pitchFamily="34" charset="0"/>
                <a:cs typeface="Calibri" panose="020F0502020204030204" pitchFamily="34" charset="0"/>
              </a:rPr>
              <a:t>el personal  tan idóneo para estos programas  los cambios no son </a:t>
            </a:r>
            <a:r>
              <a:rPr lang="es-CO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beneficiosos.</a:t>
            </a:r>
          </a:p>
          <a:p>
            <a:pPr algn="just"/>
            <a:endParaRPr lang="es-CO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CO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Firmar   un nuevo contrato para 2023 aplicarlo a nuevas grupos  familiares, </a:t>
            </a:r>
            <a:r>
              <a:rPr 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tener </a:t>
            </a:r>
            <a:r>
              <a:rPr 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en cuenta los sitios mas críticos de la ciudad  con problemas </a:t>
            </a:r>
            <a:r>
              <a:rPr 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de malnutrición.</a:t>
            </a:r>
          </a:p>
          <a:p>
            <a:pPr algn="just"/>
            <a:endParaRPr lang="es-E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5. Aumentar las capacitaciones en reanimación cardiopulmonar y primeros auxilios.</a:t>
            </a:r>
            <a:endParaRPr lang="es-CO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8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520" y="414991"/>
            <a:ext cx="3352802" cy="590042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262" y="3822435"/>
            <a:ext cx="2492426" cy="2492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704" y="3461249"/>
            <a:ext cx="2616106" cy="238665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144" y="560673"/>
            <a:ext cx="2243247" cy="256157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793" y="687527"/>
            <a:ext cx="3141240" cy="267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40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24" y="2677668"/>
            <a:ext cx="3121152" cy="150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27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22377" y="1173269"/>
            <a:ext cx="10434654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OBJETIVO   </a:t>
            </a:r>
            <a:r>
              <a:rPr lang="es-CO" sz="2400" dirty="0">
                <a:latin typeface="Calibri" panose="020F0502020204030204" pitchFamily="34" charset="0"/>
                <a:cs typeface="Calibri" panose="020F0502020204030204" pitchFamily="34" charset="0"/>
              </a:rPr>
              <a:t>DE LA </a:t>
            </a:r>
            <a:r>
              <a:rPr lang="es-CO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VEEDURIA</a:t>
            </a:r>
          </a:p>
          <a:p>
            <a:pPr algn="just"/>
            <a:endParaRPr lang="es-E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CO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CO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Promover </a:t>
            </a:r>
            <a:r>
              <a:rPr lang="es-CO" sz="2400" dirty="0">
                <a:latin typeface="Calibri" panose="020F0502020204030204" pitchFamily="34" charset="0"/>
                <a:cs typeface="Calibri" panose="020F0502020204030204" pitchFamily="34" charset="0"/>
              </a:rPr>
              <a:t>la actividad de la veeduría, mediante la vigilancia y el control social en las acciones </a:t>
            </a:r>
            <a:r>
              <a:rPr lang="es-CO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desarrolladas </a:t>
            </a:r>
            <a:r>
              <a:rPr lang="es-CO" sz="2400" dirty="0">
                <a:latin typeface="Calibri" panose="020F0502020204030204" pitchFamily="34" charset="0"/>
                <a:cs typeface="Calibri" panose="020F0502020204030204" pitchFamily="34" charset="0"/>
              </a:rPr>
              <a:t>por el PIC, durante la vigencia 2022, con el fin </a:t>
            </a:r>
            <a:r>
              <a:rPr lang="es-CO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de verificar que se de </a:t>
            </a:r>
            <a:r>
              <a:rPr lang="es-CO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cumplimiento a la </a:t>
            </a:r>
            <a:r>
              <a:rPr lang="es-E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ejecución del contrato SSYPS 015/2022 Plan 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E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Intervenciones Colectivas en </a:t>
            </a:r>
            <a:r>
              <a:rPr lang="es-E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los </a:t>
            </a:r>
            <a:r>
              <a:rPr lang="es-E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componentes:</a:t>
            </a:r>
          </a:p>
          <a:p>
            <a:pPr algn="just"/>
            <a:endParaRPr lang="es-E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s-E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Alimentación con Oportunidades  Sanas y Seguras</a:t>
            </a:r>
          </a:p>
          <a:p>
            <a:pPr algn="just"/>
            <a:r>
              <a:rPr lang="es-E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s-E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Componente Salud en Emergencias y Desastres </a:t>
            </a:r>
            <a:endParaRPr lang="es-E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CO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00829" y="3416324"/>
            <a:ext cx="10833881" cy="646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7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CO" sz="1799" dirty="0"/>
          </a:p>
          <a:p>
            <a:endParaRPr lang="es-CO" sz="1799" dirty="0"/>
          </a:p>
        </p:txBody>
      </p:sp>
    </p:spTree>
    <p:extLst>
      <p:ext uri="{BB962C8B-B14F-4D97-AF65-F5344CB8AC3E}">
        <p14:creationId xmlns:p14="http://schemas.microsoft.com/office/powerpoint/2010/main" val="241766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12861" y="337751"/>
            <a:ext cx="9187162" cy="6137190"/>
          </a:xfrm>
        </p:spPr>
        <p:txBody>
          <a:bodyPr>
            <a:noAutofit/>
          </a:bodyPr>
          <a:lstStyle/>
          <a:p>
            <a:r>
              <a:rPr lang="es-CO" sz="22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Control social al CONTRATO INTERADMINISTRATIVO SSYPS 015-2022 entre  el Municipio de Itagüí y la E.S.E Hospital del Sur “Gabriel Jaramillo Piedrahita”, para el desarrollo del plan de intervenciones colectivas -PIC- y  la gestión de la salud pública, según lineamientos nacionales, departamentales y municipales en el municipio de Itagüí”</a:t>
            </a:r>
            <a:br>
              <a:rPr lang="es-CO" sz="22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CO" sz="22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CO" sz="22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22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Contratante: Oscar </a:t>
            </a:r>
            <a:r>
              <a:rPr lang="es-ES" sz="2200" cap="none" dirty="0">
                <a:latin typeface="Calibri" panose="020F0502020204030204" pitchFamily="34" charset="0"/>
                <a:cs typeface="Calibri" panose="020F0502020204030204" pitchFamily="34" charset="0"/>
              </a:rPr>
              <a:t>Darío Muñoz </a:t>
            </a:r>
            <a:r>
              <a:rPr lang="es-ES" sz="22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Vásquez</a:t>
            </a:r>
            <a:br>
              <a:rPr lang="es-ES" sz="22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22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Contratista</a:t>
            </a:r>
            <a:r>
              <a:rPr lang="es-ES" sz="2200" cap="none" dirty="0">
                <a:latin typeface="Calibri" panose="020F0502020204030204" pitchFamily="34" charset="0"/>
                <a:cs typeface="Calibri" panose="020F0502020204030204" pitchFamily="34" charset="0"/>
              </a:rPr>
              <a:t>:  Hospital Del Sur Gabriel Jaramillo Piedrahita, Aura Patricia Vásquez Castillo</a:t>
            </a:r>
            <a:r>
              <a:rPr lang="es-CO" sz="2200" cap="none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CO" sz="2200" cap="non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CO" sz="2200" cap="none" dirty="0">
                <a:latin typeface="Calibri" panose="020F0502020204030204" pitchFamily="34" charset="0"/>
                <a:cs typeface="Calibri" panose="020F0502020204030204" pitchFamily="34" charset="0"/>
              </a:rPr>
              <a:t>Dimensión: Por El Tejido Social Para El Ser, La Familia Y La Comunidad</a:t>
            </a:r>
            <a:br>
              <a:rPr lang="es-CO" sz="2200" cap="non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CO" sz="2200" cap="none" dirty="0">
                <a:latin typeface="Calibri" panose="020F0502020204030204" pitchFamily="34" charset="0"/>
                <a:cs typeface="Calibri" panose="020F0502020204030204" pitchFamily="34" charset="0"/>
              </a:rPr>
              <a:t>Eje Estratégico: Una Ciudad Con Oportunidades Para Todos En Salud</a:t>
            </a:r>
            <a:br>
              <a:rPr lang="es-CO" sz="2200" cap="non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22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Fecha </a:t>
            </a:r>
            <a:r>
              <a:rPr lang="es-ES" sz="2200" cap="none" dirty="0">
                <a:latin typeface="Calibri" panose="020F0502020204030204" pitchFamily="34" charset="0"/>
                <a:cs typeface="Calibri" panose="020F0502020204030204" pitchFamily="34" charset="0"/>
              </a:rPr>
              <a:t>de Inicio</a:t>
            </a:r>
            <a:r>
              <a:rPr 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ES" sz="2200" cap="none" dirty="0">
                <a:latin typeface="Calibri" panose="020F0502020204030204" pitchFamily="34" charset="0"/>
                <a:cs typeface="Calibri" panose="020F0502020204030204" pitchFamily="34" charset="0"/>
              </a:rPr>
              <a:t>Enero 1-2022</a:t>
            </a:r>
            <a:r>
              <a:rPr 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S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2200" cap="none" dirty="0">
                <a:latin typeface="Calibri" panose="020F0502020204030204" pitchFamily="34" charset="0"/>
                <a:cs typeface="Calibri" panose="020F0502020204030204" pitchFamily="34" charset="0"/>
              </a:rPr>
              <a:t>Duración:  12 </a:t>
            </a:r>
            <a:r>
              <a:rPr lang="es-ES" sz="22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meses</a:t>
            </a:r>
            <a:r>
              <a:rPr 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S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CO" sz="2200" cap="none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CO" sz="2200" cap="non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CO" sz="22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Componente 5-Alimentacion Con Oportunidades Sanas Y Seguras</a:t>
            </a:r>
            <a:br>
              <a:rPr lang="es-CO" sz="22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2200" cap="none" dirty="0">
                <a:latin typeface="Calibri" panose="020F0502020204030204" pitchFamily="34" charset="0"/>
                <a:cs typeface="Calibri" panose="020F0502020204030204" pitchFamily="34" charset="0"/>
              </a:rPr>
              <a:t>Valor </a:t>
            </a:r>
            <a:r>
              <a:rPr lang="es-CO" sz="2200" cap="none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$</a:t>
            </a:r>
            <a:r>
              <a:rPr lang="es-CO" sz="2200" cap="none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283.919.458</a:t>
            </a:r>
            <a:r>
              <a:rPr lang="es-CO" sz="22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CO" sz="22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CO" sz="22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Componente 8-Salud En Emergencias y Desastres</a:t>
            </a:r>
            <a:br>
              <a:rPr lang="es-CO" sz="22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2200" cap="none" dirty="0">
                <a:latin typeface="Calibri" panose="020F0502020204030204" pitchFamily="34" charset="0"/>
                <a:cs typeface="Calibri" panose="020F0502020204030204" pitchFamily="34" charset="0"/>
              </a:rPr>
              <a:t>Valor </a:t>
            </a:r>
            <a:r>
              <a:rPr lang="es-CO" sz="2200" cap="none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$</a:t>
            </a:r>
            <a:r>
              <a:rPr lang="es-CO" sz="2200" cap="none" dirty="0">
                <a:latin typeface="Calibri" panose="020F0502020204030204" pitchFamily="34" charset="0"/>
                <a:cs typeface="Calibri" panose="020F0502020204030204" pitchFamily="34" charset="0"/>
              </a:rPr>
              <a:t>128.088.580</a:t>
            </a:r>
            <a:r>
              <a:rPr lang="es-CO" sz="22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CO" sz="22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CO" sz="22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CO" sz="22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CO" sz="22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Total Componentes 5 y 8 $412.008.038</a:t>
            </a:r>
            <a:endParaRPr lang="es-CO" sz="22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96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376874" y="146932"/>
            <a:ext cx="8855676" cy="6711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s-ES" sz="1799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s-ES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 </a:t>
            </a:r>
            <a:r>
              <a:rPr lang="es-E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ACCIÓN PROYECTO DE VEEDURÍA </a:t>
            </a:r>
            <a:endParaRPr lang="es-ES" sz="2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s-ES" sz="22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VARIABLES </a:t>
            </a:r>
            <a:r>
              <a:rPr lang="es-ES" sz="22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MEDICIÓN PARA CORROBORAR LA INFORMACIÓN TOTAL</a:t>
            </a:r>
          </a:p>
          <a:p>
            <a:pPr>
              <a:lnSpc>
                <a:spcPct val="115000"/>
              </a:lnSpc>
            </a:pPr>
            <a:endParaRPr lang="es-ES" sz="22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s-ES" sz="22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Solicitudes de información </a:t>
            </a:r>
            <a:endParaRPr lang="es-ES" sz="2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s-ES" sz="22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s-ES" sz="2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s-ES" sz="22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2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Registro -</a:t>
            </a:r>
            <a:r>
              <a:rPr lang="es-ES" sz="22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Fotográfico</a:t>
            </a:r>
            <a:endParaRPr lang="es-ES" sz="2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s-ES" sz="22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Acompañamiento </a:t>
            </a:r>
            <a:r>
              <a:rPr lang="es-ES" sz="2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visitas y eventos programados.</a:t>
            </a:r>
          </a:p>
          <a:p>
            <a:pPr>
              <a:lnSpc>
                <a:spcPct val="115000"/>
              </a:lnSpc>
            </a:pPr>
            <a:r>
              <a:rPr lang="es-ES" sz="22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Internet</a:t>
            </a:r>
            <a:endParaRPr lang="es-ES" sz="2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endParaRPr lang="es-ES" sz="2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s-ES" sz="22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Instrumentos de recolección de información definidos: </a:t>
            </a:r>
          </a:p>
          <a:p>
            <a:pPr>
              <a:lnSpc>
                <a:spcPct val="115000"/>
              </a:lnSpc>
            </a:pPr>
            <a:r>
              <a:rPr lang="es-ES" sz="22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Encuesta : No</a:t>
            </a:r>
          </a:p>
          <a:p>
            <a:pPr>
              <a:lnSpc>
                <a:spcPct val="115000"/>
              </a:lnSpc>
            </a:pPr>
            <a:r>
              <a:rPr lang="es-ES" sz="22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Entrevista</a:t>
            </a:r>
            <a:r>
              <a:rPr lang="es-ES" sz="2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No </a:t>
            </a:r>
            <a:endParaRPr lang="es-ES" sz="22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s-ES" sz="22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Otros</a:t>
            </a:r>
            <a:endParaRPr lang="es-ES" sz="2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s-ES" sz="22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Derechos </a:t>
            </a:r>
            <a:r>
              <a:rPr lang="es-ES" sz="2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</a:t>
            </a:r>
            <a:r>
              <a:rPr lang="es-ES" sz="22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petición: No</a:t>
            </a:r>
            <a:endParaRPr lang="es-CO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s-ES" sz="22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Adicionales o complementarios</a:t>
            </a:r>
          </a:p>
          <a:p>
            <a:pPr>
              <a:lnSpc>
                <a:spcPct val="115000"/>
              </a:lnSpc>
            </a:pPr>
            <a:r>
              <a:rPr lang="es-ES" sz="22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Filmación</a:t>
            </a:r>
            <a:r>
              <a:rPr lang="es-ES" sz="2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No   </a:t>
            </a:r>
            <a:endParaRPr lang="es-ES" sz="22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s-ES" sz="22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Fotos</a:t>
            </a:r>
            <a:r>
              <a:rPr lang="es-ES" sz="2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Si  </a:t>
            </a:r>
            <a:r>
              <a:rPr lang="es-ES" sz="22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15000"/>
              </a:lnSpc>
            </a:pPr>
            <a:r>
              <a:rPr lang="es-ES" sz="22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Grabación</a:t>
            </a:r>
            <a:r>
              <a:rPr lang="es-ES" sz="2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No</a:t>
            </a:r>
            <a:endParaRPr lang="es-CO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94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 sz="1100" b="0" i="0" u="none" strike="noStrike" kern="1200" spc="0" baseline="0">
                <a:solidFill>
                  <a:prstClr val="white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CO" sz="2200" cap="none" dirty="0" smtClean="0">
                <a:solidFill>
                  <a:prstClr val="white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Avance de Actividades Contrato SSYPS-015-2022 </a:t>
            </a:r>
            <a:br>
              <a:rPr lang="es-CO" sz="2200" cap="none" dirty="0" smtClean="0">
                <a:solidFill>
                  <a:prstClr val="white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CO" sz="2200" cap="none" dirty="0" smtClean="0">
                <a:solidFill>
                  <a:prstClr val="white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Componente 5</a:t>
            </a:r>
            <a:r>
              <a:rPr lang="es-CO" sz="2200" cap="none" dirty="0">
                <a:solidFill>
                  <a:prstClr val="white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s-CO" sz="2200" cap="none" dirty="0" smtClean="0">
                <a:solidFill>
                  <a:prstClr val="white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Alimentación con Oportunidades Sanas y Seguras</a:t>
            </a:r>
            <a:br>
              <a:rPr lang="es-CO" sz="2200" cap="none" dirty="0" smtClean="0">
                <a:solidFill>
                  <a:prstClr val="white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CO" sz="2200" cap="none" dirty="0" smtClean="0">
                <a:solidFill>
                  <a:prstClr val="white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Corte Noviembre 15 De 2022</a:t>
            </a:r>
            <a:r>
              <a:rPr lang="es-CO" sz="2200" dirty="0">
                <a:solidFill>
                  <a:prstClr val="white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CO" sz="2200" dirty="0">
                <a:solidFill>
                  <a:prstClr val="white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s-CO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8293236"/>
              </p:ext>
            </p:extLst>
          </p:nvPr>
        </p:nvGraphicFramePr>
        <p:xfrm>
          <a:off x="1141413" y="2249488"/>
          <a:ext cx="9906000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168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 sz="1100" b="0" i="0" u="none" strike="noStrike" kern="1200" spc="0" baseline="0">
                <a:solidFill>
                  <a:prstClr val="white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CO" sz="2200" cap="none" dirty="0" smtClean="0">
                <a:solidFill>
                  <a:prstClr val="white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Avance de Actividades Contrato SSYPS-015-2022 </a:t>
            </a:r>
            <a:br>
              <a:rPr lang="es-CO" sz="2200" cap="none" dirty="0" smtClean="0">
                <a:solidFill>
                  <a:prstClr val="white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CO" sz="2200" cap="none" dirty="0" smtClean="0">
                <a:solidFill>
                  <a:prstClr val="white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Componente 5</a:t>
            </a:r>
            <a:r>
              <a:rPr lang="es-CO" sz="2200" cap="none" dirty="0">
                <a:solidFill>
                  <a:prstClr val="white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s-CO" sz="2200" cap="none" dirty="0" smtClean="0">
                <a:solidFill>
                  <a:prstClr val="white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Alimentación con Oportunidades Sanas y Seguras</a:t>
            </a:r>
            <a:br>
              <a:rPr lang="es-CO" sz="2200" cap="none" dirty="0" smtClean="0">
                <a:solidFill>
                  <a:prstClr val="white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CO" sz="2200" cap="none" dirty="0" smtClean="0">
                <a:solidFill>
                  <a:prstClr val="white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Corte Noviembre 15 De 2022</a:t>
            </a:r>
            <a:r>
              <a:rPr lang="es-CO" sz="2200" dirty="0">
                <a:solidFill>
                  <a:prstClr val="white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CO" sz="2200" dirty="0">
                <a:solidFill>
                  <a:prstClr val="white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s-CO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8337014"/>
              </p:ext>
            </p:extLst>
          </p:nvPr>
        </p:nvGraphicFramePr>
        <p:xfrm>
          <a:off x="1276866" y="2244811"/>
          <a:ext cx="9391134" cy="3307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457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 sz="1100" b="0" i="0" u="none" strike="noStrike" kern="1200" spc="0" baseline="0">
                <a:solidFill>
                  <a:prstClr val="white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CO" sz="2200" cap="none" dirty="0" smtClean="0">
                <a:solidFill>
                  <a:prstClr val="white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Avance de Actividades Contrato SSYPS-015-2022 </a:t>
            </a:r>
            <a:br>
              <a:rPr lang="es-CO" sz="2200" cap="none" dirty="0" smtClean="0">
                <a:solidFill>
                  <a:prstClr val="white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CO" sz="2200" cap="none" dirty="0" smtClean="0">
                <a:solidFill>
                  <a:prstClr val="white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Componente 5</a:t>
            </a:r>
            <a:r>
              <a:rPr lang="es-CO" sz="2200" cap="none" dirty="0">
                <a:solidFill>
                  <a:prstClr val="white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s-CO" sz="2200" cap="none" dirty="0" smtClean="0">
                <a:solidFill>
                  <a:prstClr val="white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Alimentación con Oportunidades Sanas y Seguras</a:t>
            </a:r>
            <a:br>
              <a:rPr lang="es-CO" sz="2200" cap="none" dirty="0" smtClean="0">
                <a:solidFill>
                  <a:prstClr val="white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CO" sz="2200" cap="none" dirty="0" smtClean="0">
                <a:solidFill>
                  <a:prstClr val="white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Corte Noviembre 15 De 2022</a:t>
            </a:r>
            <a:r>
              <a:rPr lang="es-CO" sz="2200" dirty="0">
                <a:solidFill>
                  <a:prstClr val="white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CO" sz="2200" dirty="0">
                <a:solidFill>
                  <a:prstClr val="white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s-CO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2890966"/>
              </p:ext>
            </p:extLst>
          </p:nvPr>
        </p:nvGraphicFramePr>
        <p:xfrm>
          <a:off x="1664043" y="2014151"/>
          <a:ext cx="8830962" cy="3801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695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2970102"/>
              </p:ext>
            </p:extLst>
          </p:nvPr>
        </p:nvGraphicFramePr>
        <p:xfrm>
          <a:off x="2323070" y="1247775"/>
          <a:ext cx="7545860" cy="5004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ítulo 1"/>
          <p:cNvSpPr txBox="1">
            <a:spLocks/>
          </p:cNvSpPr>
          <p:nvPr/>
        </p:nvSpPr>
        <p:spPr>
          <a:xfrm>
            <a:off x="928516" y="225677"/>
            <a:ext cx="9905998" cy="147857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 sz="1100" b="0" i="0" u="none" strike="noStrike" kern="1200" spc="0" baseline="0">
                <a:solidFill>
                  <a:prstClr val="white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CO" sz="2200" cap="none" dirty="0" smtClean="0">
                <a:solidFill>
                  <a:prstClr val="white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Avance de Actividades Contrato SSYPS-015-2022 </a:t>
            </a:r>
            <a:br>
              <a:rPr lang="es-CO" sz="2200" cap="none" dirty="0" smtClean="0">
                <a:solidFill>
                  <a:prstClr val="white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es-CO" sz="2200" cap="none" dirty="0" smtClean="0">
                <a:solidFill>
                  <a:prstClr val="white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Componente 8.  Salud en Emergencias y Desastres</a:t>
            </a:r>
            <a:br>
              <a:rPr lang="es-CO" sz="2200" cap="none" dirty="0" smtClean="0">
                <a:solidFill>
                  <a:prstClr val="white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es-CO" sz="2200" cap="none" dirty="0" smtClean="0">
                <a:solidFill>
                  <a:prstClr val="white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Corte Noviembre 15 De 2022</a:t>
            </a:r>
            <a:r>
              <a:rPr lang="es-CO" sz="2200" dirty="0" smtClean="0">
                <a:solidFill>
                  <a:prstClr val="white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/>
            </a:r>
            <a:br>
              <a:rPr lang="es-CO" sz="2200" dirty="0" smtClean="0">
                <a:solidFill>
                  <a:prstClr val="white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endParaRPr lang="es-CO" sz="2200" dirty="0">
              <a:solidFill>
                <a:prstClr val="white">
                  <a:lumMod val="65000"/>
                  <a:lumOff val="3500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14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277305" y="122893"/>
            <a:ext cx="969593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100" dirty="0">
                <a:latin typeface="Calibri" panose="020F0502020204030204" pitchFamily="34" charset="0"/>
                <a:cs typeface="Calibri" panose="020F0502020204030204" pitchFamily="34" charset="0"/>
              </a:rPr>
              <a:t>RESULTADOS</a:t>
            </a:r>
          </a:p>
          <a:p>
            <a:pPr algn="just"/>
            <a:endParaRPr lang="es-CO" sz="2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CO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 el desarrollo de todas las actividades en este contrato se logro:</a:t>
            </a:r>
          </a:p>
          <a:p>
            <a:pPr algn="just"/>
            <a:endParaRPr lang="es-CO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Fortalecer </a:t>
            </a:r>
            <a:r>
              <a:rPr lang="es-CO" sz="2100" dirty="0">
                <a:latin typeface="Calibri" panose="020F0502020204030204" pitchFamily="34" charset="0"/>
                <a:cs typeface="Calibri" panose="020F0502020204030204" pitchFamily="34" charset="0"/>
              </a:rPr>
              <a:t>la participación social y </a:t>
            </a:r>
            <a:r>
              <a:rPr lang="es-CO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comunitaria.</a:t>
            </a:r>
            <a:endParaRPr lang="es-CO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s-E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ontribuir al mejoramiento de </a:t>
            </a:r>
            <a:r>
              <a:rPr lang="es-ES" sz="2100" dirty="0">
                <a:latin typeface="Calibri" panose="020F0502020204030204" pitchFamily="34" charset="0"/>
                <a:cs typeface="Calibri" panose="020F0502020204030204" pitchFamily="34" charset="0"/>
              </a:rPr>
              <a:t>la salud en todos los grupos etarios de la </a:t>
            </a:r>
            <a:r>
              <a:rPr lang="es-E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población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Intervenciones educativas en primeros auxilios en empresas, instituciones educativas, grupos de la tercera edad, juntas de acción comunal y comunidad en general </a:t>
            </a:r>
          </a:p>
          <a:p>
            <a:endParaRPr lang="es-CO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O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PARA DESTACAR</a:t>
            </a:r>
            <a:endParaRPr lang="es-CO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CO" sz="2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Éxito total en  las  visitas </a:t>
            </a:r>
            <a:r>
              <a:rPr lang="es-CO" sz="2100" dirty="0">
                <a:latin typeface="Calibri" panose="020F0502020204030204" pitchFamily="34" charset="0"/>
                <a:cs typeface="Calibri" panose="020F0502020204030204" pitchFamily="34" charset="0"/>
              </a:rPr>
              <a:t>de asesoría y acompañamiento a </a:t>
            </a:r>
            <a:r>
              <a:rPr lang="es-CO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40 huertas rurales y urbanas, donde se realiza el </a:t>
            </a:r>
            <a:r>
              <a:rPr lang="es-CO" sz="2100" dirty="0">
                <a:latin typeface="Calibri" panose="020F0502020204030204" pitchFamily="34" charset="0"/>
                <a:cs typeface="Calibri" panose="020F0502020204030204" pitchFamily="34" charset="0"/>
              </a:rPr>
              <a:t>suministro de insumos (herramientas, abonos, plántulas, semillas</a:t>
            </a:r>
            <a:r>
              <a:rPr lang="es-CO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Igualmente en las Salas amigas de lactancia materna (Empresa Contento) y la Jornada de lactancia materna en el  Polideportivos única  en Antioquia</a:t>
            </a:r>
            <a:endParaRPr lang="es-CO" sz="2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Jornada Cáncer de mama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Capacitación </a:t>
            </a:r>
            <a:r>
              <a:rPr lang="es-ES" sz="2100" dirty="0">
                <a:latin typeface="Calibri" panose="020F0502020204030204" pitchFamily="34" charset="0"/>
                <a:cs typeface="Calibri" panose="020F0502020204030204" pitchFamily="34" charset="0"/>
              </a:rPr>
              <a:t>de grupos focales en reanimación cardio pulmonar básica, que impactó a personas líderes de la Ciudad</a:t>
            </a:r>
            <a:endParaRPr lang="es-CO" sz="2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89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1446</TotalTime>
  <Words>503</Words>
  <Application>Microsoft Office PowerPoint</Application>
  <PresentationFormat>Panorámica</PresentationFormat>
  <Paragraphs>75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Trebuchet MS</vt:lpstr>
      <vt:lpstr>Tw Cen MT</vt:lpstr>
      <vt:lpstr>Circuito</vt:lpstr>
      <vt:lpstr>  INFORME COMITÉ DE VEEDURIA EN SALUD  PLAN DE INTERVENCIONES COLECTIVAS PIC 2022   </vt:lpstr>
      <vt:lpstr>Presentación de PowerPoint</vt:lpstr>
      <vt:lpstr>Control social al CONTRATO INTERADMINISTRATIVO SSYPS 015-2022 entre  el Municipio de Itagüí y la E.S.E Hospital del Sur “Gabriel Jaramillo Piedrahita”, para el desarrollo del plan de intervenciones colectivas -PIC- y  la gestión de la salud pública, según lineamientos nacionales, departamentales y municipales en el municipio de Itagüí”  Contratante: Oscar Darío Muñoz Vásquez Contratista:  Hospital Del Sur Gabriel Jaramillo Piedrahita, Aura Patricia Vásquez Castillo Dimensión: Por El Tejido Social Para El Ser, La Familia Y La Comunidad Eje Estratégico: Una Ciudad Con Oportunidades Para Todos En Salud Fecha de Inicio: Enero 1-2022 Duración:  12 meses  Componente 5-Alimentacion Con Oportunidades Sanas Y Seguras Valor $283.919.458 Componente 8-Salud En Emergencias y Desastres Valor $128.088.580  Total Componentes 5 y 8 $412.008.038</vt:lpstr>
      <vt:lpstr>Presentación de PowerPoint</vt:lpstr>
      <vt:lpstr>Avance de Actividades Contrato SSYPS-015-2022  Componente 5.  Alimentación con Oportunidades Sanas y Seguras Corte Noviembre 15 De 2022 </vt:lpstr>
      <vt:lpstr>Avance de Actividades Contrato SSYPS-015-2022  Componente 5.  Alimentación con Oportunidades Sanas y Seguras Corte Noviembre 15 De 2022 </vt:lpstr>
      <vt:lpstr>Avance de Actividades Contrato SSYPS-015-2022  Componente 5.  Alimentación con Oportunidades Sanas y Seguras Corte Noviembre 15 De 2022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Leni Arani Lopez Henao</cp:lastModifiedBy>
  <cp:revision>117</cp:revision>
  <dcterms:created xsi:type="dcterms:W3CDTF">2022-10-27T21:47:13Z</dcterms:created>
  <dcterms:modified xsi:type="dcterms:W3CDTF">2022-12-15T21:22:38Z</dcterms:modified>
</cp:coreProperties>
</file>