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57"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F:\Sala%20Situacional\A&#241;o%202021\Maternidad%20Segura\Morbilidad%20Materna%20Extrem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F:\Sala%20Situacional\A&#241;o%202021\Maternidad%20Segura\Morbilidad%20Materna%20Extre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ala%20Situacional\A&#241;o%202021\Maternidad%20Segura\Morbilidad%20Materna%20Extre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Contratos%20MMRS-SSYPS\6.%20Contrato%20SINTRACOL%20MMRS%202022\3.%20Periodo%20Abril\Morbilidad%20Materna%20Extrem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Contratos%20MMRS-SSYPS\6.%20Contrato%20SINTRACOL%20MMRS%202022\3.%20Periodo%20Abril\Morbilidad%20Materna%20Extrem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Contratos%20MMRS-SSYPS\6.%20Contrato%20SINTRACOL%20MMRS%202022\3.%20Periodo%20Abril\Morbilidad%20Materna%20Extrem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Contratos%20MMRS-SSYPS\6.%20Contrato%20SINTRACOL%20MMRS%202022\3.%20Periodo%20Abril\Morbilidad%20Materna%20Extrem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Contratos%20MMRS-SSYPS\6.%20Contrato%20SINTRACOL%20MMRS%202022\3.%20Periodo%20Abril\Morbilidad%20Materna%20Extrem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Contratos%20MMRS-SSYPS\5.%20Contrato%20060%20MMRS%20-%202021\10.%20Octubre%2029%20-%20Noviembre%2028\17.%20Respuesta%20Requerimientos\10.%20Presentacion%20de%20Maternidad%20Segura\Mortalidad%20Perinat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effectLst/>
                <a:latin typeface="Arial" panose="020B0604020202020204" pitchFamily="34" charset="0"/>
                <a:ea typeface="+mn-ea"/>
                <a:cs typeface="Arial" panose="020B0604020202020204" pitchFamily="34" charset="0"/>
              </a:defRPr>
            </a:pPr>
            <a:r>
              <a:rPr lang="es-CO" b="1"/>
              <a:t>Casos notificados por año</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Hoja1!$V$54:$AB$54</c:f>
              <c:strCache>
                <c:ptCount val="7"/>
                <c:pt idx="0">
                  <c:v>2016</c:v>
                </c:pt>
                <c:pt idx="1">
                  <c:v>2017</c:v>
                </c:pt>
                <c:pt idx="2">
                  <c:v>2018</c:v>
                </c:pt>
                <c:pt idx="3">
                  <c:v>2019</c:v>
                </c:pt>
                <c:pt idx="4">
                  <c:v>2020</c:v>
                </c:pt>
                <c:pt idx="5">
                  <c:v>2021</c:v>
                </c:pt>
                <c:pt idx="6">
                  <c:v>2022</c:v>
                </c:pt>
              </c:strCache>
            </c:strRef>
          </c:cat>
          <c:val>
            <c:numRef>
              <c:f>Hoja1!$V$55:$AB$55</c:f>
              <c:numCache>
                <c:formatCode>General</c:formatCode>
                <c:ptCount val="7"/>
                <c:pt idx="0">
                  <c:v>52</c:v>
                </c:pt>
                <c:pt idx="1">
                  <c:v>57</c:v>
                </c:pt>
                <c:pt idx="2">
                  <c:v>60</c:v>
                </c:pt>
                <c:pt idx="3">
                  <c:v>64</c:v>
                </c:pt>
                <c:pt idx="4">
                  <c:v>83</c:v>
                </c:pt>
                <c:pt idx="5">
                  <c:v>142</c:v>
                </c:pt>
                <c:pt idx="6">
                  <c:v>38</c:v>
                </c:pt>
              </c:numCache>
            </c:numRef>
          </c:val>
          <c:extLst xmlns:c16r2="http://schemas.microsoft.com/office/drawing/2015/06/chart">
            <c:ext xmlns:c16="http://schemas.microsoft.com/office/drawing/2014/chart" uri="{C3380CC4-5D6E-409C-BE32-E72D297353CC}">
              <c16:uniqueId val="{00000000-8E60-41F8-84C6-087FD4032B96}"/>
            </c:ext>
          </c:extLst>
        </c:ser>
        <c:dLbls>
          <c:showLegendKey val="0"/>
          <c:showVal val="0"/>
          <c:showCatName val="0"/>
          <c:showSerName val="0"/>
          <c:showPercent val="0"/>
          <c:showBubbleSize val="0"/>
        </c:dLbls>
        <c:gapWidth val="30"/>
        <c:axId val="1466675008"/>
        <c:axId val="1466670112"/>
      </c:barChart>
      <c:catAx>
        <c:axId val="1466675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s-CO"/>
          </a:p>
        </c:txPr>
        <c:crossAx val="1466670112"/>
        <c:crosses val="autoZero"/>
        <c:auto val="1"/>
        <c:lblAlgn val="ctr"/>
        <c:lblOffset val="100"/>
        <c:noMultiLvlLbl val="0"/>
      </c:catAx>
      <c:valAx>
        <c:axId val="146667011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750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3"/>
          <c:tx>
            <c:strRef>
              <c:f>Hoja1!$O$4</c:f>
              <c:strCache>
                <c:ptCount val="1"/>
                <c:pt idx="0">
                  <c:v>2022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Hoja1!$O$5:$O$52</c:f>
              <c:numCache>
                <c:formatCode>General</c:formatCode>
                <c:ptCount val="48"/>
                <c:pt idx="0">
                  <c:v>0</c:v>
                </c:pt>
                <c:pt idx="1">
                  <c:v>0</c:v>
                </c:pt>
                <c:pt idx="2">
                  <c:v>0</c:v>
                </c:pt>
                <c:pt idx="3">
                  <c:v>3</c:v>
                </c:pt>
                <c:pt idx="4">
                  <c:v>0</c:v>
                </c:pt>
                <c:pt idx="5">
                  <c:v>0</c:v>
                </c:pt>
                <c:pt idx="6">
                  <c:v>1</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numCache>
            </c:numRef>
          </c:val>
          <c:extLst xmlns:c16r2="http://schemas.microsoft.com/office/drawing/2015/06/chart">
            <c:ext xmlns:c16="http://schemas.microsoft.com/office/drawing/2014/chart" uri="{C3380CC4-5D6E-409C-BE32-E72D297353CC}">
              <c16:uniqueId val="{00000000-FB4B-4950-8CE3-D3283A601DFB}"/>
            </c:ext>
          </c:extLst>
        </c:ser>
        <c:dLbls>
          <c:showLegendKey val="0"/>
          <c:showVal val="0"/>
          <c:showCatName val="0"/>
          <c:showSerName val="0"/>
          <c:showPercent val="0"/>
          <c:showBubbleSize val="0"/>
        </c:dLbls>
        <c:gapWidth val="30"/>
        <c:axId val="1311135008"/>
        <c:axId val="1311137728"/>
      </c:barChart>
      <c:lineChart>
        <c:grouping val="standard"/>
        <c:varyColors val="0"/>
        <c:ser>
          <c:idx val="1"/>
          <c:order val="0"/>
          <c:tx>
            <c:strRef>
              <c:f>Hoja1!$L$4</c:f>
              <c:strCache>
                <c:ptCount val="1"/>
                <c:pt idx="0">
                  <c:v>2019</c:v>
                </c:pt>
              </c:strCache>
            </c:strRef>
          </c:tx>
          <c:spPr>
            <a:ln w="12700" cap="rnd">
              <a:solidFill>
                <a:schemeClr val="accent2"/>
              </a:solidFill>
              <a:round/>
            </a:ln>
            <a:effectLst>
              <a:outerShdw blurRad="57150" dist="19050" dir="5400000" algn="ctr" rotWithShape="0">
                <a:srgbClr val="000000">
                  <a:alpha val="63000"/>
                </a:srgbClr>
              </a:outerShdw>
            </a:effectLst>
          </c:spPr>
          <c:marker>
            <c:symbol val="none"/>
          </c:marker>
          <c:val>
            <c:numRef>
              <c:f>Hoja1!$L$5:$L$52</c:f>
              <c:numCache>
                <c:formatCode>General</c:formatCode>
                <c:ptCount val="48"/>
                <c:pt idx="0">
                  <c:v>0</c:v>
                </c:pt>
                <c:pt idx="1">
                  <c:v>0</c:v>
                </c:pt>
                <c:pt idx="2">
                  <c:v>0</c:v>
                </c:pt>
                <c:pt idx="3">
                  <c:v>0</c:v>
                </c:pt>
                <c:pt idx="4">
                  <c:v>1</c:v>
                </c:pt>
                <c:pt idx="5">
                  <c:v>0</c:v>
                </c:pt>
                <c:pt idx="6">
                  <c:v>0</c:v>
                </c:pt>
                <c:pt idx="7">
                  <c:v>1</c:v>
                </c:pt>
                <c:pt idx="8">
                  <c:v>0</c:v>
                </c:pt>
                <c:pt idx="9">
                  <c:v>1</c:v>
                </c:pt>
                <c:pt idx="10">
                  <c:v>2</c:v>
                </c:pt>
                <c:pt idx="11">
                  <c:v>1</c:v>
                </c:pt>
                <c:pt idx="12">
                  <c:v>1</c:v>
                </c:pt>
                <c:pt idx="13">
                  <c:v>1</c:v>
                </c:pt>
                <c:pt idx="14">
                  <c:v>0</c:v>
                </c:pt>
                <c:pt idx="15">
                  <c:v>1</c:v>
                </c:pt>
                <c:pt idx="16">
                  <c:v>0</c:v>
                </c:pt>
                <c:pt idx="17">
                  <c:v>1</c:v>
                </c:pt>
                <c:pt idx="18">
                  <c:v>4</c:v>
                </c:pt>
                <c:pt idx="19">
                  <c:v>1</c:v>
                </c:pt>
                <c:pt idx="20">
                  <c:v>0</c:v>
                </c:pt>
                <c:pt idx="21">
                  <c:v>0</c:v>
                </c:pt>
                <c:pt idx="22">
                  <c:v>1</c:v>
                </c:pt>
                <c:pt idx="23">
                  <c:v>0</c:v>
                </c:pt>
                <c:pt idx="24">
                  <c:v>0</c:v>
                </c:pt>
                <c:pt idx="25">
                  <c:v>1</c:v>
                </c:pt>
                <c:pt idx="26">
                  <c:v>2</c:v>
                </c:pt>
                <c:pt idx="27">
                  <c:v>1</c:v>
                </c:pt>
                <c:pt idx="28">
                  <c:v>1</c:v>
                </c:pt>
                <c:pt idx="29">
                  <c:v>1</c:v>
                </c:pt>
                <c:pt idx="30">
                  <c:v>1</c:v>
                </c:pt>
                <c:pt idx="31">
                  <c:v>0</c:v>
                </c:pt>
                <c:pt idx="32">
                  <c:v>0</c:v>
                </c:pt>
                <c:pt idx="33">
                  <c:v>0</c:v>
                </c:pt>
                <c:pt idx="34">
                  <c:v>0</c:v>
                </c:pt>
                <c:pt idx="35">
                  <c:v>2</c:v>
                </c:pt>
                <c:pt idx="36">
                  <c:v>0</c:v>
                </c:pt>
                <c:pt idx="37">
                  <c:v>0</c:v>
                </c:pt>
                <c:pt idx="38">
                  <c:v>1</c:v>
                </c:pt>
                <c:pt idx="39">
                  <c:v>3</c:v>
                </c:pt>
                <c:pt idx="40">
                  <c:v>1</c:v>
                </c:pt>
                <c:pt idx="41">
                  <c:v>1</c:v>
                </c:pt>
                <c:pt idx="42">
                  <c:v>1</c:v>
                </c:pt>
                <c:pt idx="43">
                  <c:v>1</c:v>
                </c:pt>
                <c:pt idx="44">
                  <c:v>1</c:v>
                </c:pt>
                <c:pt idx="45">
                  <c:v>2</c:v>
                </c:pt>
                <c:pt idx="46">
                  <c:v>0</c:v>
                </c:pt>
              </c:numCache>
            </c:numRef>
          </c:val>
          <c:smooth val="0"/>
          <c:extLst xmlns:c16r2="http://schemas.microsoft.com/office/drawing/2015/06/chart">
            <c:ext xmlns:c16="http://schemas.microsoft.com/office/drawing/2014/chart" uri="{C3380CC4-5D6E-409C-BE32-E72D297353CC}">
              <c16:uniqueId val="{00000001-FB4B-4950-8CE3-D3283A601DFB}"/>
            </c:ext>
          </c:extLst>
        </c:ser>
        <c:ser>
          <c:idx val="2"/>
          <c:order val="1"/>
          <c:tx>
            <c:strRef>
              <c:f>Hoja1!$M$4</c:f>
              <c:strCache>
                <c:ptCount val="1"/>
                <c:pt idx="0">
                  <c:v>2020</c:v>
                </c:pt>
              </c:strCache>
            </c:strRef>
          </c:tx>
          <c:spPr>
            <a:ln w="15875" cap="rnd">
              <a:solidFill>
                <a:schemeClr val="accent3"/>
              </a:solidFill>
              <a:round/>
            </a:ln>
            <a:effectLst>
              <a:outerShdw blurRad="57150" dist="19050" dir="5400000" algn="ctr" rotWithShape="0">
                <a:srgbClr val="000000">
                  <a:alpha val="63000"/>
                </a:srgbClr>
              </a:outerShdw>
            </a:effectLst>
          </c:spPr>
          <c:marker>
            <c:symbol val="none"/>
          </c:marker>
          <c:val>
            <c:numRef>
              <c:f>Hoja1!$M$5:$M$52</c:f>
              <c:numCache>
                <c:formatCode>General</c:formatCode>
                <c:ptCount val="48"/>
                <c:pt idx="0">
                  <c:v>1</c:v>
                </c:pt>
                <c:pt idx="1">
                  <c:v>2</c:v>
                </c:pt>
                <c:pt idx="2">
                  <c:v>0</c:v>
                </c:pt>
                <c:pt idx="3">
                  <c:v>0</c:v>
                </c:pt>
                <c:pt idx="4">
                  <c:v>0</c:v>
                </c:pt>
                <c:pt idx="5">
                  <c:v>0</c:v>
                </c:pt>
                <c:pt idx="6">
                  <c:v>0</c:v>
                </c:pt>
                <c:pt idx="7">
                  <c:v>0</c:v>
                </c:pt>
                <c:pt idx="8">
                  <c:v>0</c:v>
                </c:pt>
                <c:pt idx="9">
                  <c:v>1</c:v>
                </c:pt>
                <c:pt idx="10">
                  <c:v>0</c:v>
                </c:pt>
                <c:pt idx="11">
                  <c:v>1</c:v>
                </c:pt>
                <c:pt idx="12">
                  <c:v>0</c:v>
                </c:pt>
                <c:pt idx="13">
                  <c:v>0</c:v>
                </c:pt>
                <c:pt idx="14">
                  <c:v>0</c:v>
                </c:pt>
                <c:pt idx="15">
                  <c:v>0</c:v>
                </c:pt>
                <c:pt idx="16">
                  <c:v>0</c:v>
                </c:pt>
                <c:pt idx="17">
                  <c:v>1</c:v>
                </c:pt>
                <c:pt idx="18">
                  <c:v>0</c:v>
                </c:pt>
                <c:pt idx="19">
                  <c:v>0</c:v>
                </c:pt>
                <c:pt idx="20">
                  <c:v>0</c:v>
                </c:pt>
                <c:pt idx="21">
                  <c:v>2</c:v>
                </c:pt>
                <c:pt idx="22">
                  <c:v>0</c:v>
                </c:pt>
                <c:pt idx="23">
                  <c:v>0</c:v>
                </c:pt>
                <c:pt idx="24">
                  <c:v>1</c:v>
                </c:pt>
                <c:pt idx="25">
                  <c:v>2</c:v>
                </c:pt>
                <c:pt idx="26">
                  <c:v>0</c:v>
                </c:pt>
                <c:pt idx="27">
                  <c:v>0</c:v>
                </c:pt>
                <c:pt idx="28">
                  <c:v>0</c:v>
                </c:pt>
                <c:pt idx="29">
                  <c:v>1</c:v>
                </c:pt>
                <c:pt idx="30">
                  <c:v>0</c:v>
                </c:pt>
                <c:pt idx="31">
                  <c:v>0</c:v>
                </c:pt>
                <c:pt idx="32">
                  <c:v>1</c:v>
                </c:pt>
                <c:pt idx="33">
                  <c:v>2</c:v>
                </c:pt>
                <c:pt idx="34">
                  <c:v>1</c:v>
                </c:pt>
                <c:pt idx="35">
                  <c:v>5</c:v>
                </c:pt>
                <c:pt idx="36">
                  <c:v>0</c:v>
                </c:pt>
                <c:pt idx="37">
                  <c:v>1</c:v>
                </c:pt>
                <c:pt idx="38">
                  <c:v>0</c:v>
                </c:pt>
                <c:pt idx="39">
                  <c:v>2</c:v>
                </c:pt>
                <c:pt idx="40">
                  <c:v>2</c:v>
                </c:pt>
                <c:pt idx="41">
                  <c:v>1</c:v>
                </c:pt>
                <c:pt idx="42">
                  <c:v>1</c:v>
                </c:pt>
                <c:pt idx="43">
                  <c:v>2</c:v>
                </c:pt>
                <c:pt idx="44">
                  <c:v>0</c:v>
                </c:pt>
                <c:pt idx="45">
                  <c:v>0</c:v>
                </c:pt>
                <c:pt idx="46">
                  <c:v>1</c:v>
                </c:pt>
              </c:numCache>
            </c:numRef>
          </c:val>
          <c:smooth val="0"/>
          <c:extLst xmlns:c16r2="http://schemas.microsoft.com/office/drawing/2015/06/chart">
            <c:ext xmlns:c16="http://schemas.microsoft.com/office/drawing/2014/chart" uri="{C3380CC4-5D6E-409C-BE32-E72D297353CC}">
              <c16:uniqueId val="{00000002-FB4B-4950-8CE3-D3283A601DFB}"/>
            </c:ext>
          </c:extLst>
        </c:ser>
        <c:ser>
          <c:idx val="3"/>
          <c:order val="2"/>
          <c:tx>
            <c:strRef>
              <c:f>Hoja1!$N$4</c:f>
              <c:strCache>
                <c:ptCount val="1"/>
                <c:pt idx="0">
                  <c:v>2021</c:v>
                </c:pt>
              </c:strCache>
            </c:strRef>
          </c:tx>
          <c:spPr>
            <a:ln w="12700" cap="rnd">
              <a:solidFill>
                <a:schemeClr val="accent4"/>
              </a:solidFill>
              <a:round/>
            </a:ln>
            <a:effectLst>
              <a:outerShdw blurRad="57150" dist="19050" dir="5400000" algn="ctr" rotWithShape="0">
                <a:srgbClr val="000000">
                  <a:alpha val="63000"/>
                </a:srgbClr>
              </a:outerShdw>
            </a:effectLst>
          </c:spPr>
          <c:marker>
            <c:symbol val="none"/>
          </c:marker>
          <c:val>
            <c:numRef>
              <c:f>Hoja1!$N$5:$N$52</c:f>
              <c:numCache>
                <c:formatCode>General</c:formatCode>
                <c:ptCount val="48"/>
                <c:pt idx="0">
                  <c:v>1</c:v>
                </c:pt>
                <c:pt idx="1">
                  <c:v>0</c:v>
                </c:pt>
                <c:pt idx="2">
                  <c:v>2</c:v>
                </c:pt>
                <c:pt idx="3">
                  <c:v>0</c:v>
                </c:pt>
                <c:pt idx="4">
                  <c:v>0</c:v>
                </c:pt>
                <c:pt idx="5">
                  <c:v>1</c:v>
                </c:pt>
                <c:pt idx="6">
                  <c:v>1</c:v>
                </c:pt>
                <c:pt idx="7">
                  <c:v>0</c:v>
                </c:pt>
                <c:pt idx="8">
                  <c:v>0</c:v>
                </c:pt>
                <c:pt idx="9">
                  <c:v>0</c:v>
                </c:pt>
                <c:pt idx="10">
                  <c:v>1</c:v>
                </c:pt>
                <c:pt idx="11">
                  <c:v>0</c:v>
                </c:pt>
                <c:pt idx="12">
                  <c:v>1</c:v>
                </c:pt>
                <c:pt idx="13">
                  <c:v>0</c:v>
                </c:pt>
                <c:pt idx="14">
                  <c:v>1</c:v>
                </c:pt>
                <c:pt idx="15">
                  <c:v>0</c:v>
                </c:pt>
                <c:pt idx="16">
                  <c:v>0</c:v>
                </c:pt>
                <c:pt idx="17">
                  <c:v>3</c:v>
                </c:pt>
                <c:pt idx="18">
                  <c:v>1</c:v>
                </c:pt>
                <c:pt idx="19">
                  <c:v>0</c:v>
                </c:pt>
                <c:pt idx="20">
                  <c:v>1</c:v>
                </c:pt>
                <c:pt idx="21">
                  <c:v>0</c:v>
                </c:pt>
                <c:pt idx="22">
                  <c:v>2</c:v>
                </c:pt>
                <c:pt idx="23">
                  <c:v>0</c:v>
                </c:pt>
                <c:pt idx="24">
                  <c:v>0</c:v>
                </c:pt>
                <c:pt idx="25">
                  <c:v>0</c:v>
                </c:pt>
                <c:pt idx="26">
                  <c:v>0</c:v>
                </c:pt>
                <c:pt idx="27">
                  <c:v>2</c:v>
                </c:pt>
                <c:pt idx="28">
                  <c:v>0</c:v>
                </c:pt>
                <c:pt idx="29">
                  <c:v>1</c:v>
                </c:pt>
                <c:pt idx="30">
                  <c:v>0</c:v>
                </c:pt>
                <c:pt idx="31">
                  <c:v>0</c:v>
                </c:pt>
                <c:pt idx="32">
                  <c:v>1</c:v>
                </c:pt>
                <c:pt idx="33">
                  <c:v>0</c:v>
                </c:pt>
                <c:pt idx="34">
                  <c:v>0</c:v>
                </c:pt>
                <c:pt idx="35">
                  <c:v>2</c:v>
                </c:pt>
                <c:pt idx="36">
                  <c:v>1</c:v>
                </c:pt>
                <c:pt idx="37">
                  <c:v>0</c:v>
                </c:pt>
                <c:pt idx="38">
                  <c:v>1</c:v>
                </c:pt>
                <c:pt idx="39">
                  <c:v>0</c:v>
                </c:pt>
                <c:pt idx="40">
                  <c:v>1</c:v>
                </c:pt>
                <c:pt idx="41">
                  <c:v>1</c:v>
                </c:pt>
                <c:pt idx="42">
                  <c:v>0</c:v>
                </c:pt>
                <c:pt idx="43">
                  <c:v>0</c:v>
                </c:pt>
                <c:pt idx="44">
                  <c:v>1</c:v>
                </c:pt>
                <c:pt idx="45">
                  <c:v>0</c:v>
                </c:pt>
                <c:pt idx="46">
                  <c:v>1</c:v>
                </c:pt>
              </c:numCache>
            </c:numRef>
          </c:val>
          <c:smooth val="0"/>
          <c:extLst xmlns:c16r2="http://schemas.microsoft.com/office/drawing/2015/06/chart">
            <c:ext xmlns:c16="http://schemas.microsoft.com/office/drawing/2014/chart" uri="{C3380CC4-5D6E-409C-BE32-E72D297353CC}">
              <c16:uniqueId val="{00000003-FB4B-4950-8CE3-D3283A601DFB}"/>
            </c:ext>
          </c:extLst>
        </c:ser>
        <c:dLbls>
          <c:showLegendKey val="0"/>
          <c:showVal val="0"/>
          <c:showCatName val="0"/>
          <c:showSerName val="0"/>
          <c:showPercent val="0"/>
          <c:showBubbleSize val="0"/>
        </c:dLbls>
        <c:marker val="1"/>
        <c:smooth val="0"/>
        <c:axId val="1311135008"/>
        <c:axId val="1311137728"/>
      </c:lineChart>
      <c:catAx>
        <c:axId val="1311135008"/>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37728"/>
        <c:crosses val="autoZero"/>
        <c:auto val="1"/>
        <c:lblAlgn val="ctr"/>
        <c:lblOffset val="100"/>
        <c:noMultiLvlLbl val="0"/>
      </c:catAx>
      <c:valAx>
        <c:axId val="131113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35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 por grupo de edad</a:t>
            </a:r>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Hoja1!$J$78</c:f>
              <c:strCache>
                <c:ptCount val="1"/>
                <c:pt idx="0">
                  <c:v>Menor de 18 años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Hoja1!$K$77:$O$77</c:f>
              <c:strCache>
                <c:ptCount val="5"/>
                <c:pt idx="0">
                  <c:v>2018</c:v>
                </c:pt>
                <c:pt idx="1">
                  <c:v>2019</c:v>
                </c:pt>
                <c:pt idx="2">
                  <c:v>2020</c:v>
                </c:pt>
                <c:pt idx="3">
                  <c:v>2021</c:v>
                </c:pt>
                <c:pt idx="4">
                  <c:v>2022</c:v>
                </c:pt>
              </c:strCache>
            </c:strRef>
          </c:cat>
          <c:val>
            <c:numRef>
              <c:f>Hoja1!$K$78:$O$78</c:f>
              <c:numCache>
                <c:formatCode>General</c:formatCode>
                <c:ptCount val="5"/>
                <c:pt idx="0">
                  <c:v>1</c:v>
                </c:pt>
                <c:pt idx="2">
                  <c:v>3</c:v>
                </c:pt>
                <c:pt idx="3">
                  <c:v>2</c:v>
                </c:pt>
              </c:numCache>
            </c:numRef>
          </c:val>
          <c:extLst xmlns:c16r2="http://schemas.microsoft.com/office/drawing/2015/06/chart">
            <c:ext xmlns:c16="http://schemas.microsoft.com/office/drawing/2014/chart" uri="{C3380CC4-5D6E-409C-BE32-E72D297353CC}">
              <c16:uniqueId val="{00000000-EA1A-464B-AE4C-E26217731B42}"/>
            </c:ext>
          </c:extLst>
        </c:ser>
        <c:ser>
          <c:idx val="1"/>
          <c:order val="1"/>
          <c:tx>
            <c:strRef>
              <c:f>Hoja1!$J$79</c:f>
              <c:strCache>
                <c:ptCount val="1"/>
                <c:pt idx="0">
                  <c:v>18 a 29 años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Hoja1!$K$77:$O$77</c:f>
              <c:strCache>
                <c:ptCount val="5"/>
                <c:pt idx="0">
                  <c:v>2018</c:v>
                </c:pt>
                <c:pt idx="1">
                  <c:v>2019</c:v>
                </c:pt>
                <c:pt idx="2">
                  <c:v>2020</c:v>
                </c:pt>
                <c:pt idx="3">
                  <c:v>2021</c:v>
                </c:pt>
                <c:pt idx="4">
                  <c:v>2022</c:v>
                </c:pt>
              </c:strCache>
            </c:strRef>
          </c:cat>
          <c:val>
            <c:numRef>
              <c:f>Hoja1!$K$79:$O$79</c:f>
              <c:numCache>
                <c:formatCode>General</c:formatCode>
                <c:ptCount val="5"/>
                <c:pt idx="0">
                  <c:v>26</c:v>
                </c:pt>
                <c:pt idx="1">
                  <c:v>25</c:v>
                </c:pt>
                <c:pt idx="2">
                  <c:v>21</c:v>
                </c:pt>
                <c:pt idx="3">
                  <c:v>17</c:v>
                </c:pt>
                <c:pt idx="4">
                  <c:v>4</c:v>
                </c:pt>
              </c:numCache>
            </c:numRef>
          </c:val>
          <c:extLst xmlns:c16r2="http://schemas.microsoft.com/office/drawing/2015/06/chart">
            <c:ext xmlns:c16="http://schemas.microsoft.com/office/drawing/2014/chart" uri="{C3380CC4-5D6E-409C-BE32-E72D297353CC}">
              <c16:uniqueId val="{00000001-EA1A-464B-AE4C-E26217731B42}"/>
            </c:ext>
          </c:extLst>
        </c:ser>
        <c:ser>
          <c:idx val="2"/>
          <c:order val="2"/>
          <c:tx>
            <c:strRef>
              <c:f>Hoja1!$J$80</c:f>
              <c:strCache>
                <c:ptCount val="1"/>
                <c:pt idx="0">
                  <c:v>30 a 39 años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Hoja1!$K$77:$O$77</c:f>
              <c:strCache>
                <c:ptCount val="5"/>
                <c:pt idx="0">
                  <c:v>2018</c:v>
                </c:pt>
                <c:pt idx="1">
                  <c:v>2019</c:v>
                </c:pt>
                <c:pt idx="2">
                  <c:v>2020</c:v>
                </c:pt>
                <c:pt idx="3">
                  <c:v>2021</c:v>
                </c:pt>
                <c:pt idx="4">
                  <c:v>2022</c:v>
                </c:pt>
              </c:strCache>
            </c:strRef>
          </c:cat>
          <c:val>
            <c:numRef>
              <c:f>Hoja1!$K$80:$O$80</c:f>
              <c:numCache>
                <c:formatCode>General</c:formatCode>
                <c:ptCount val="5"/>
                <c:pt idx="0">
                  <c:v>5</c:v>
                </c:pt>
                <c:pt idx="1">
                  <c:v>11</c:v>
                </c:pt>
                <c:pt idx="2">
                  <c:v>5</c:v>
                </c:pt>
                <c:pt idx="3">
                  <c:v>7</c:v>
                </c:pt>
                <c:pt idx="4">
                  <c:v>2</c:v>
                </c:pt>
              </c:numCache>
            </c:numRef>
          </c:val>
          <c:extLst xmlns:c16r2="http://schemas.microsoft.com/office/drawing/2015/06/chart">
            <c:ext xmlns:c16="http://schemas.microsoft.com/office/drawing/2014/chart" uri="{C3380CC4-5D6E-409C-BE32-E72D297353CC}">
              <c16:uniqueId val="{00000002-EA1A-464B-AE4C-E26217731B42}"/>
            </c:ext>
          </c:extLst>
        </c:ser>
        <c:ser>
          <c:idx val="3"/>
          <c:order val="3"/>
          <c:tx>
            <c:strRef>
              <c:f>Hoja1!$J$81</c:f>
              <c:strCache>
                <c:ptCount val="1"/>
                <c:pt idx="0">
                  <c:v>40 años y más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Hoja1!$K$77:$O$77</c:f>
              <c:strCache>
                <c:ptCount val="5"/>
                <c:pt idx="0">
                  <c:v>2018</c:v>
                </c:pt>
                <c:pt idx="1">
                  <c:v>2019</c:v>
                </c:pt>
                <c:pt idx="2">
                  <c:v>2020</c:v>
                </c:pt>
                <c:pt idx="3">
                  <c:v>2021</c:v>
                </c:pt>
                <c:pt idx="4">
                  <c:v>2022</c:v>
                </c:pt>
              </c:strCache>
            </c:strRef>
          </c:cat>
          <c:val>
            <c:numRef>
              <c:f>Hoja1!$K$81:$O$81</c:f>
              <c:numCache>
                <c:formatCode>General</c:formatCode>
                <c:ptCount val="5"/>
                <c:pt idx="2">
                  <c:v>2</c:v>
                </c:pt>
                <c:pt idx="3">
                  <c:v>1</c:v>
                </c:pt>
              </c:numCache>
            </c:numRef>
          </c:val>
          <c:extLst xmlns:c16r2="http://schemas.microsoft.com/office/drawing/2015/06/chart">
            <c:ext xmlns:c16="http://schemas.microsoft.com/office/drawing/2014/chart" uri="{C3380CC4-5D6E-409C-BE32-E72D297353CC}">
              <c16:uniqueId val="{00000003-EA1A-464B-AE4C-E26217731B42}"/>
            </c:ext>
          </c:extLst>
        </c:ser>
        <c:dLbls>
          <c:showLegendKey val="0"/>
          <c:showVal val="0"/>
          <c:showCatName val="0"/>
          <c:showSerName val="0"/>
          <c:showPercent val="0"/>
          <c:showBubbleSize val="0"/>
        </c:dLbls>
        <c:gapWidth val="100"/>
        <c:overlap val="-24"/>
        <c:axId val="1311139360"/>
        <c:axId val="1311144256"/>
      </c:barChart>
      <c:catAx>
        <c:axId val="131113936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s-CO" b="1"/>
                  <a:t>Año</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4256"/>
        <c:crosses val="autoZero"/>
        <c:auto val="1"/>
        <c:lblAlgn val="ctr"/>
        <c:lblOffset val="100"/>
        <c:noMultiLvlLbl val="0"/>
      </c:catAx>
      <c:valAx>
        <c:axId val="13111442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39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Hoja1!$C$99</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Hoja1!$A$100:$A$105</c:f>
              <c:strCache>
                <c:ptCount val="6"/>
                <c:pt idx="0">
                  <c:v>Contributivo</c:v>
                </c:pt>
                <c:pt idx="1">
                  <c:v>Especial</c:v>
                </c:pt>
                <c:pt idx="2">
                  <c:v>Indeterminado</c:v>
                </c:pt>
                <c:pt idx="3">
                  <c:v>No Asegurado</c:v>
                </c:pt>
                <c:pt idx="4">
                  <c:v>Excepcion</c:v>
                </c:pt>
                <c:pt idx="5">
                  <c:v>Subsidiado</c:v>
                </c:pt>
              </c:strCache>
            </c:strRef>
          </c:cat>
          <c:val>
            <c:numRef>
              <c:f>Hoja1!$C$100:$C$105</c:f>
              <c:numCache>
                <c:formatCode>General</c:formatCode>
                <c:ptCount val="6"/>
                <c:pt idx="0">
                  <c:v>21</c:v>
                </c:pt>
                <c:pt idx="3">
                  <c:v>9</c:v>
                </c:pt>
                <c:pt idx="5">
                  <c:v>6</c:v>
                </c:pt>
              </c:numCache>
            </c:numRef>
          </c:val>
          <c:extLst xmlns:c16r2="http://schemas.microsoft.com/office/drawing/2015/06/chart">
            <c:ext xmlns:c16="http://schemas.microsoft.com/office/drawing/2014/chart" uri="{C3380CC4-5D6E-409C-BE32-E72D297353CC}">
              <c16:uniqueId val="{00000000-D3D8-4C95-A001-526016233F5A}"/>
            </c:ext>
          </c:extLst>
        </c:ser>
        <c:ser>
          <c:idx val="1"/>
          <c:order val="1"/>
          <c:tx>
            <c:strRef>
              <c:f>Hoja1!$D$99</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Hoja1!$A$100:$A$105</c:f>
              <c:strCache>
                <c:ptCount val="6"/>
                <c:pt idx="0">
                  <c:v>Contributivo</c:v>
                </c:pt>
                <c:pt idx="1">
                  <c:v>Especial</c:v>
                </c:pt>
                <c:pt idx="2">
                  <c:v>Indeterminado</c:v>
                </c:pt>
                <c:pt idx="3">
                  <c:v>No Asegurado</c:v>
                </c:pt>
                <c:pt idx="4">
                  <c:v>Excepcion</c:v>
                </c:pt>
                <c:pt idx="5">
                  <c:v>Subsidiado</c:v>
                </c:pt>
              </c:strCache>
            </c:strRef>
          </c:cat>
          <c:val>
            <c:numRef>
              <c:f>Hoja1!$D$100:$D$105</c:f>
              <c:numCache>
                <c:formatCode>General</c:formatCode>
                <c:ptCount val="6"/>
                <c:pt idx="0">
                  <c:v>18</c:v>
                </c:pt>
                <c:pt idx="1">
                  <c:v>1</c:v>
                </c:pt>
                <c:pt idx="3">
                  <c:v>5</c:v>
                </c:pt>
                <c:pt idx="4">
                  <c:v>1</c:v>
                </c:pt>
                <c:pt idx="5">
                  <c:v>6</c:v>
                </c:pt>
              </c:numCache>
            </c:numRef>
          </c:val>
          <c:extLst xmlns:c16r2="http://schemas.microsoft.com/office/drawing/2015/06/chart">
            <c:ext xmlns:c16="http://schemas.microsoft.com/office/drawing/2014/chart" uri="{C3380CC4-5D6E-409C-BE32-E72D297353CC}">
              <c16:uniqueId val="{00000001-D3D8-4C95-A001-526016233F5A}"/>
            </c:ext>
          </c:extLst>
        </c:ser>
        <c:ser>
          <c:idx val="2"/>
          <c:order val="2"/>
          <c:tx>
            <c:strRef>
              <c:f>Hoja1!$E$99</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Hoja1!$A$100:$A$105</c:f>
              <c:strCache>
                <c:ptCount val="6"/>
                <c:pt idx="0">
                  <c:v>Contributivo</c:v>
                </c:pt>
                <c:pt idx="1">
                  <c:v>Especial</c:v>
                </c:pt>
                <c:pt idx="2">
                  <c:v>Indeterminado</c:v>
                </c:pt>
                <c:pt idx="3">
                  <c:v>No Asegurado</c:v>
                </c:pt>
                <c:pt idx="4">
                  <c:v>Excepcion</c:v>
                </c:pt>
                <c:pt idx="5">
                  <c:v>Subsidiado</c:v>
                </c:pt>
              </c:strCache>
            </c:strRef>
          </c:cat>
          <c:val>
            <c:numRef>
              <c:f>Hoja1!$E$100:$E$105</c:f>
              <c:numCache>
                <c:formatCode>General</c:formatCode>
                <c:ptCount val="6"/>
                <c:pt idx="0">
                  <c:v>11</c:v>
                </c:pt>
                <c:pt idx="2">
                  <c:v>1</c:v>
                </c:pt>
                <c:pt idx="3">
                  <c:v>9</c:v>
                </c:pt>
                <c:pt idx="5">
                  <c:v>6</c:v>
                </c:pt>
              </c:numCache>
            </c:numRef>
          </c:val>
          <c:extLst xmlns:c16r2="http://schemas.microsoft.com/office/drawing/2015/06/chart">
            <c:ext xmlns:c16="http://schemas.microsoft.com/office/drawing/2014/chart" uri="{C3380CC4-5D6E-409C-BE32-E72D297353CC}">
              <c16:uniqueId val="{00000002-D3D8-4C95-A001-526016233F5A}"/>
            </c:ext>
          </c:extLst>
        </c:ser>
        <c:ser>
          <c:idx val="3"/>
          <c:order val="3"/>
          <c:tx>
            <c:strRef>
              <c:f>Hoja1!$F$99</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Hoja1!$A$100:$A$105</c:f>
              <c:strCache>
                <c:ptCount val="6"/>
                <c:pt idx="0">
                  <c:v>Contributivo</c:v>
                </c:pt>
                <c:pt idx="1">
                  <c:v>Especial</c:v>
                </c:pt>
                <c:pt idx="2">
                  <c:v>Indeterminado</c:v>
                </c:pt>
                <c:pt idx="3">
                  <c:v>No Asegurado</c:v>
                </c:pt>
                <c:pt idx="4">
                  <c:v>Excepcion</c:v>
                </c:pt>
                <c:pt idx="5">
                  <c:v>Subsidiado</c:v>
                </c:pt>
              </c:strCache>
            </c:strRef>
          </c:cat>
          <c:val>
            <c:numRef>
              <c:f>Hoja1!$F$100:$F$105</c:f>
              <c:numCache>
                <c:formatCode>General</c:formatCode>
                <c:ptCount val="6"/>
                <c:pt idx="0">
                  <c:v>4</c:v>
                </c:pt>
                <c:pt idx="3">
                  <c:v>1</c:v>
                </c:pt>
                <c:pt idx="5">
                  <c:v>1</c:v>
                </c:pt>
              </c:numCache>
            </c:numRef>
          </c:val>
          <c:extLst xmlns:c16r2="http://schemas.microsoft.com/office/drawing/2015/06/chart">
            <c:ext xmlns:c16="http://schemas.microsoft.com/office/drawing/2014/chart" uri="{C3380CC4-5D6E-409C-BE32-E72D297353CC}">
              <c16:uniqueId val="{00000003-D3D8-4C95-A001-526016233F5A}"/>
            </c:ext>
          </c:extLst>
        </c:ser>
        <c:dLbls>
          <c:showLegendKey val="0"/>
          <c:showVal val="0"/>
          <c:showCatName val="0"/>
          <c:showSerName val="0"/>
          <c:showPercent val="0"/>
          <c:showBubbleSize val="0"/>
        </c:dLbls>
        <c:gapWidth val="219"/>
        <c:overlap val="-27"/>
        <c:axId val="1311144800"/>
        <c:axId val="1311145344"/>
      </c:barChart>
      <c:catAx>
        <c:axId val="131114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5344"/>
        <c:crosses val="autoZero"/>
        <c:auto val="1"/>
        <c:lblAlgn val="ctr"/>
        <c:lblOffset val="100"/>
        <c:noMultiLvlLbl val="0"/>
      </c:catAx>
      <c:valAx>
        <c:axId val="13111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solidFill>
                <a:latin typeface="Arial" panose="020B0604020202020204" pitchFamily="34" charset="0"/>
                <a:ea typeface="+mn-ea"/>
                <a:cs typeface="Arial" panose="020B0604020202020204" pitchFamily="34" charset="0"/>
              </a:defRPr>
            </a:pPr>
            <a:r>
              <a:rPr lang="es-CO"/>
              <a:t>Tipo de parto</a:t>
            </a:r>
          </a:p>
        </c:rich>
      </c:tx>
      <c:layout/>
      <c:overlay val="0"/>
      <c:spPr>
        <a:noFill/>
        <a:ln>
          <a:noFill/>
        </a:ln>
        <a:effectLst/>
      </c:spPr>
      <c:txPr>
        <a:bodyPr rot="0" spcFirstLastPara="1" vertOverflow="ellipsis" vert="horz" wrap="square" anchor="ctr" anchorCtr="1"/>
        <a:lstStyle/>
        <a:p>
          <a:pPr>
            <a:defRPr sz="132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Hoja1!$J$120</c:f>
              <c:strCache>
                <c:ptCount val="1"/>
                <c:pt idx="0">
                  <c:v>Vaginal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Hoja1!$K$119:$O$119</c:f>
              <c:strCache>
                <c:ptCount val="5"/>
                <c:pt idx="0">
                  <c:v>2018</c:v>
                </c:pt>
                <c:pt idx="1">
                  <c:v>2019</c:v>
                </c:pt>
                <c:pt idx="2">
                  <c:v>2020</c:v>
                </c:pt>
                <c:pt idx="3">
                  <c:v>2021</c:v>
                </c:pt>
                <c:pt idx="4">
                  <c:v>2022</c:v>
                </c:pt>
              </c:strCache>
            </c:strRef>
          </c:cat>
          <c:val>
            <c:numRef>
              <c:f>Hoja1!$K$120:$O$120</c:f>
              <c:numCache>
                <c:formatCode>General</c:formatCode>
                <c:ptCount val="5"/>
                <c:pt idx="0">
                  <c:v>26</c:v>
                </c:pt>
                <c:pt idx="1">
                  <c:v>26</c:v>
                </c:pt>
                <c:pt idx="2">
                  <c:v>21</c:v>
                </c:pt>
                <c:pt idx="3">
                  <c:v>15</c:v>
                </c:pt>
                <c:pt idx="4">
                  <c:v>4</c:v>
                </c:pt>
              </c:numCache>
            </c:numRef>
          </c:val>
          <c:extLst xmlns:c16r2="http://schemas.microsoft.com/office/drawing/2015/06/chart">
            <c:ext xmlns:c16="http://schemas.microsoft.com/office/drawing/2014/chart" uri="{C3380CC4-5D6E-409C-BE32-E72D297353CC}">
              <c16:uniqueId val="{00000000-92FF-4713-B60D-D7547B5F8DD6}"/>
            </c:ext>
          </c:extLst>
        </c:ser>
        <c:ser>
          <c:idx val="1"/>
          <c:order val="1"/>
          <c:tx>
            <c:strRef>
              <c:f>Hoja1!$J$121</c:f>
              <c:strCache>
                <c:ptCount val="1"/>
                <c:pt idx="0">
                  <c:v>Cesárea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Hoja1!$K$119:$O$119</c:f>
              <c:strCache>
                <c:ptCount val="5"/>
                <c:pt idx="0">
                  <c:v>2018</c:v>
                </c:pt>
                <c:pt idx="1">
                  <c:v>2019</c:v>
                </c:pt>
                <c:pt idx="2">
                  <c:v>2020</c:v>
                </c:pt>
                <c:pt idx="3">
                  <c:v>2021</c:v>
                </c:pt>
                <c:pt idx="4">
                  <c:v>2022</c:v>
                </c:pt>
              </c:strCache>
            </c:strRef>
          </c:cat>
          <c:val>
            <c:numRef>
              <c:f>Hoja1!$K$121:$O$121</c:f>
              <c:numCache>
                <c:formatCode>General</c:formatCode>
                <c:ptCount val="5"/>
                <c:pt idx="0">
                  <c:v>5</c:v>
                </c:pt>
                <c:pt idx="1">
                  <c:v>8</c:v>
                </c:pt>
                <c:pt idx="2">
                  <c:v>8</c:v>
                </c:pt>
                <c:pt idx="3">
                  <c:v>7</c:v>
                </c:pt>
                <c:pt idx="4">
                  <c:v>2</c:v>
                </c:pt>
              </c:numCache>
            </c:numRef>
          </c:val>
          <c:extLst xmlns:c16r2="http://schemas.microsoft.com/office/drawing/2015/06/chart">
            <c:ext xmlns:c16="http://schemas.microsoft.com/office/drawing/2014/chart" uri="{C3380CC4-5D6E-409C-BE32-E72D297353CC}">
              <c16:uniqueId val="{00000001-92FF-4713-B60D-D7547B5F8DD6}"/>
            </c:ext>
          </c:extLst>
        </c:ser>
        <c:ser>
          <c:idx val="2"/>
          <c:order val="2"/>
          <c:tx>
            <c:strRef>
              <c:f>Hoja1!$J$122</c:f>
              <c:strCache>
                <c:ptCount val="1"/>
                <c:pt idx="0">
                  <c:v>Instrumentado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Hoja1!$K$119:$O$119</c:f>
              <c:strCache>
                <c:ptCount val="5"/>
                <c:pt idx="0">
                  <c:v>2018</c:v>
                </c:pt>
                <c:pt idx="1">
                  <c:v>2019</c:v>
                </c:pt>
                <c:pt idx="2">
                  <c:v>2020</c:v>
                </c:pt>
                <c:pt idx="3">
                  <c:v>2021</c:v>
                </c:pt>
                <c:pt idx="4">
                  <c:v>2022</c:v>
                </c:pt>
              </c:strCache>
            </c:strRef>
          </c:cat>
          <c:val>
            <c:numRef>
              <c:f>Hoja1!$K$122:$O$122</c:f>
              <c:numCache>
                <c:formatCode>General</c:formatCode>
                <c:ptCount val="5"/>
                <c:pt idx="1">
                  <c:v>1</c:v>
                </c:pt>
                <c:pt idx="2">
                  <c:v>1</c:v>
                </c:pt>
                <c:pt idx="3">
                  <c:v>2</c:v>
                </c:pt>
              </c:numCache>
            </c:numRef>
          </c:val>
          <c:extLst xmlns:c16r2="http://schemas.microsoft.com/office/drawing/2015/06/chart">
            <c:ext xmlns:c16="http://schemas.microsoft.com/office/drawing/2014/chart" uri="{C3380CC4-5D6E-409C-BE32-E72D297353CC}">
              <c16:uniqueId val="{00000002-92FF-4713-B60D-D7547B5F8DD6}"/>
            </c:ext>
          </c:extLst>
        </c:ser>
        <c:ser>
          <c:idx val="3"/>
          <c:order val="3"/>
          <c:tx>
            <c:strRef>
              <c:f>Hoja1!$J$123</c:f>
              <c:strCache>
                <c:ptCount val="1"/>
                <c:pt idx="0">
                  <c:v>Ignorado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Hoja1!$K$119:$O$119</c:f>
              <c:strCache>
                <c:ptCount val="5"/>
                <c:pt idx="0">
                  <c:v>2018</c:v>
                </c:pt>
                <c:pt idx="1">
                  <c:v>2019</c:v>
                </c:pt>
                <c:pt idx="2">
                  <c:v>2020</c:v>
                </c:pt>
                <c:pt idx="3">
                  <c:v>2021</c:v>
                </c:pt>
                <c:pt idx="4">
                  <c:v>2022</c:v>
                </c:pt>
              </c:strCache>
            </c:strRef>
          </c:cat>
          <c:val>
            <c:numRef>
              <c:f>Hoja1!$K$123:$O$123</c:f>
              <c:numCache>
                <c:formatCode>General</c:formatCode>
                <c:ptCount val="5"/>
                <c:pt idx="1">
                  <c:v>1</c:v>
                </c:pt>
                <c:pt idx="2">
                  <c:v>1</c:v>
                </c:pt>
              </c:numCache>
            </c:numRef>
          </c:val>
          <c:extLst xmlns:c16r2="http://schemas.microsoft.com/office/drawing/2015/06/chart">
            <c:ext xmlns:c16="http://schemas.microsoft.com/office/drawing/2014/chart" uri="{C3380CC4-5D6E-409C-BE32-E72D297353CC}">
              <c16:uniqueId val="{00000003-92FF-4713-B60D-D7547B5F8DD6}"/>
            </c:ext>
          </c:extLst>
        </c:ser>
        <c:dLbls>
          <c:showLegendKey val="0"/>
          <c:showVal val="0"/>
          <c:showCatName val="0"/>
          <c:showSerName val="0"/>
          <c:showPercent val="0"/>
          <c:showBubbleSize val="0"/>
        </c:dLbls>
        <c:gapWidth val="100"/>
        <c:overlap val="-24"/>
        <c:axId val="1301668656"/>
        <c:axId val="1301674096"/>
      </c:barChart>
      <c:catAx>
        <c:axId val="130166865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01674096"/>
        <c:crosses val="autoZero"/>
        <c:auto val="1"/>
        <c:lblAlgn val="ctr"/>
        <c:lblOffset val="100"/>
        <c:noMultiLvlLbl val="0"/>
      </c:catAx>
      <c:valAx>
        <c:axId val="130167409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s-CO"/>
                  <a:t>Número de casos</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01668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Arial" panose="020B0604020202020204" pitchFamily="34" charset="0"/>
                <a:ea typeface="+mn-ea"/>
                <a:cs typeface="Arial" panose="020B0604020202020204" pitchFamily="34" charset="0"/>
              </a:defRPr>
            </a:pPr>
            <a:r>
              <a:rPr lang="es-CO"/>
              <a:t>Sitio Defunción</a:t>
            </a:r>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Hoja1!$L$134</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Hoja1!$J$135:$J$141</c:f>
              <c:strCache>
                <c:ptCount val="7"/>
                <c:pt idx="0">
                  <c:v>Alta complejidad</c:v>
                </c:pt>
                <c:pt idx="1">
                  <c:v>UCI</c:v>
                </c:pt>
                <c:pt idx="2">
                  <c:v>Traslado interistitucional</c:v>
                </c:pt>
                <c:pt idx="3">
                  <c:v>Domicilio</c:v>
                </c:pt>
                <c:pt idx="4">
                  <c:v>Otro</c:v>
                </c:pt>
                <c:pt idx="5">
                  <c:v>Baja complejidad</c:v>
                </c:pt>
                <c:pt idx="6">
                  <c:v>Mediana complejidad</c:v>
                </c:pt>
              </c:strCache>
            </c:strRef>
          </c:cat>
          <c:val>
            <c:numRef>
              <c:f>Hoja1!$L$135:$L$141</c:f>
              <c:numCache>
                <c:formatCode>General</c:formatCode>
                <c:ptCount val="7"/>
                <c:pt idx="0">
                  <c:v>12</c:v>
                </c:pt>
                <c:pt idx="1">
                  <c:v>10</c:v>
                </c:pt>
                <c:pt idx="3">
                  <c:v>7</c:v>
                </c:pt>
                <c:pt idx="4">
                  <c:v>2</c:v>
                </c:pt>
                <c:pt idx="6">
                  <c:v>5</c:v>
                </c:pt>
              </c:numCache>
            </c:numRef>
          </c:val>
          <c:extLst xmlns:c16r2="http://schemas.microsoft.com/office/drawing/2015/06/chart">
            <c:ext xmlns:c16="http://schemas.microsoft.com/office/drawing/2014/chart" uri="{C3380CC4-5D6E-409C-BE32-E72D297353CC}">
              <c16:uniqueId val="{00000000-5C6C-4E02-BF6C-9420A088C970}"/>
            </c:ext>
          </c:extLst>
        </c:ser>
        <c:ser>
          <c:idx val="1"/>
          <c:order val="1"/>
          <c:tx>
            <c:strRef>
              <c:f>Hoja1!$M$134</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Hoja1!$J$135:$J$141</c:f>
              <c:strCache>
                <c:ptCount val="7"/>
                <c:pt idx="0">
                  <c:v>Alta complejidad</c:v>
                </c:pt>
                <c:pt idx="1">
                  <c:v>UCI</c:v>
                </c:pt>
                <c:pt idx="2">
                  <c:v>Traslado interistitucional</c:v>
                </c:pt>
                <c:pt idx="3">
                  <c:v>Domicilio</c:v>
                </c:pt>
                <c:pt idx="4">
                  <c:v>Otro</c:v>
                </c:pt>
                <c:pt idx="5">
                  <c:v>Baja complejidad</c:v>
                </c:pt>
                <c:pt idx="6">
                  <c:v>Mediana complejidad</c:v>
                </c:pt>
              </c:strCache>
            </c:strRef>
          </c:cat>
          <c:val>
            <c:numRef>
              <c:f>Hoja1!$M$135:$M$141</c:f>
              <c:numCache>
                <c:formatCode>General</c:formatCode>
                <c:ptCount val="7"/>
                <c:pt idx="0">
                  <c:v>14</c:v>
                </c:pt>
                <c:pt idx="1">
                  <c:v>4</c:v>
                </c:pt>
                <c:pt idx="3">
                  <c:v>9</c:v>
                </c:pt>
                <c:pt idx="5">
                  <c:v>1</c:v>
                </c:pt>
                <c:pt idx="6">
                  <c:v>3</c:v>
                </c:pt>
              </c:numCache>
            </c:numRef>
          </c:val>
          <c:extLst xmlns:c16r2="http://schemas.microsoft.com/office/drawing/2015/06/chart">
            <c:ext xmlns:c16="http://schemas.microsoft.com/office/drawing/2014/chart" uri="{C3380CC4-5D6E-409C-BE32-E72D297353CC}">
              <c16:uniqueId val="{00000001-5C6C-4E02-BF6C-9420A088C970}"/>
            </c:ext>
          </c:extLst>
        </c:ser>
        <c:ser>
          <c:idx val="2"/>
          <c:order val="2"/>
          <c:tx>
            <c:strRef>
              <c:f>Hoja1!$N$134</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Hoja1!$J$135:$J$141</c:f>
              <c:strCache>
                <c:ptCount val="7"/>
                <c:pt idx="0">
                  <c:v>Alta complejidad</c:v>
                </c:pt>
                <c:pt idx="1">
                  <c:v>UCI</c:v>
                </c:pt>
                <c:pt idx="2">
                  <c:v>Traslado interistitucional</c:v>
                </c:pt>
                <c:pt idx="3">
                  <c:v>Domicilio</c:v>
                </c:pt>
                <c:pt idx="4">
                  <c:v>Otro</c:v>
                </c:pt>
                <c:pt idx="5">
                  <c:v>Baja complejidad</c:v>
                </c:pt>
                <c:pt idx="6">
                  <c:v>Mediana complejidad</c:v>
                </c:pt>
              </c:strCache>
            </c:strRef>
          </c:cat>
          <c:val>
            <c:numRef>
              <c:f>Hoja1!$N$135:$N$141</c:f>
              <c:numCache>
                <c:formatCode>General</c:formatCode>
                <c:ptCount val="7"/>
                <c:pt idx="0">
                  <c:v>13</c:v>
                </c:pt>
                <c:pt idx="1">
                  <c:v>4</c:v>
                </c:pt>
                <c:pt idx="2">
                  <c:v>1</c:v>
                </c:pt>
                <c:pt idx="3">
                  <c:v>6</c:v>
                </c:pt>
              </c:numCache>
            </c:numRef>
          </c:val>
          <c:extLst xmlns:c16r2="http://schemas.microsoft.com/office/drawing/2015/06/chart">
            <c:ext xmlns:c16="http://schemas.microsoft.com/office/drawing/2014/chart" uri="{C3380CC4-5D6E-409C-BE32-E72D297353CC}">
              <c16:uniqueId val="{00000002-5C6C-4E02-BF6C-9420A088C970}"/>
            </c:ext>
          </c:extLst>
        </c:ser>
        <c:ser>
          <c:idx val="3"/>
          <c:order val="3"/>
          <c:tx>
            <c:strRef>
              <c:f>Hoja1!$O$134</c:f>
              <c:strCache>
                <c:ptCount val="1"/>
                <c:pt idx="0">
                  <c:v>2022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Hoja1!$J$135:$J$141</c:f>
              <c:strCache>
                <c:ptCount val="7"/>
                <c:pt idx="0">
                  <c:v>Alta complejidad</c:v>
                </c:pt>
                <c:pt idx="1">
                  <c:v>UCI</c:v>
                </c:pt>
                <c:pt idx="2">
                  <c:v>Traslado interistitucional</c:v>
                </c:pt>
                <c:pt idx="3">
                  <c:v>Domicilio</c:v>
                </c:pt>
                <c:pt idx="4">
                  <c:v>Otro</c:v>
                </c:pt>
                <c:pt idx="5">
                  <c:v>Baja complejidad</c:v>
                </c:pt>
                <c:pt idx="6">
                  <c:v>Mediana complejidad</c:v>
                </c:pt>
              </c:strCache>
            </c:strRef>
          </c:cat>
          <c:val>
            <c:numRef>
              <c:f>Hoja1!$O$135:$O$141</c:f>
              <c:numCache>
                <c:formatCode>General</c:formatCode>
                <c:ptCount val="7"/>
                <c:pt idx="0">
                  <c:v>3</c:v>
                </c:pt>
                <c:pt idx="3">
                  <c:v>3</c:v>
                </c:pt>
              </c:numCache>
            </c:numRef>
          </c:val>
          <c:extLst xmlns:c16r2="http://schemas.microsoft.com/office/drawing/2015/06/chart">
            <c:ext xmlns:c16="http://schemas.microsoft.com/office/drawing/2014/chart" uri="{C3380CC4-5D6E-409C-BE32-E72D297353CC}">
              <c16:uniqueId val="{00000003-5C6C-4E02-BF6C-9420A088C970}"/>
            </c:ext>
          </c:extLst>
        </c:ser>
        <c:dLbls>
          <c:showLegendKey val="0"/>
          <c:showVal val="0"/>
          <c:showCatName val="0"/>
          <c:showSerName val="0"/>
          <c:showPercent val="0"/>
          <c:showBubbleSize val="0"/>
        </c:dLbls>
        <c:gapWidth val="100"/>
        <c:overlap val="-24"/>
        <c:axId val="1301663760"/>
        <c:axId val="1301665936"/>
      </c:barChart>
      <c:catAx>
        <c:axId val="1301663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01665936"/>
        <c:crosses val="autoZero"/>
        <c:auto val="1"/>
        <c:lblAlgn val="ctr"/>
        <c:lblOffset val="100"/>
        <c:noMultiLvlLbl val="0"/>
      </c:catAx>
      <c:valAx>
        <c:axId val="130166593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0166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s-CO" sz="1800" b="1"/>
              <a:t>Casos notificados en el Sivigila</a:t>
            </a:r>
          </a:p>
        </c:rich>
      </c:tx>
      <c:layout>
        <c:manualLayout>
          <c:xMode val="edge"/>
          <c:yMode val="edge"/>
          <c:x val="0.2754513976175223"/>
          <c:y val="1.837813002526992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3"/>
          <c:tx>
            <c:strRef>
              <c:f>Hoja1!$Q$4</c:f>
              <c:strCache>
                <c:ptCount val="1"/>
                <c:pt idx="0">
                  <c:v>2022</c:v>
                </c:pt>
              </c:strCache>
            </c:strRef>
          </c:tx>
          <c:spPr>
            <a:solidFill>
              <a:schemeClr val="accent1"/>
            </a:solidFill>
            <a:ln>
              <a:noFill/>
            </a:ln>
            <a:effectLst/>
          </c:spPr>
          <c:invertIfNegative val="0"/>
          <c:val>
            <c:numRef>
              <c:f>Hoja1!$Q$5:$Q$56</c:f>
              <c:numCache>
                <c:formatCode>General</c:formatCode>
                <c:ptCount val="52"/>
                <c:pt idx="0">
                  <c:v>1</c:v>
                </c:pt>
                <c:pt idx="1">
                  <c:v>3</c:v>
                </c:pt>
                <c:pt idx="2">
                  <c:v>4</c:v>
                </c:pt>
                <c:pt idx="3">
                  <c:v>3</c:v>
                </c:pt>
                <c:pt idx="4">
                  <c:v>5</c:v>
                </c:pt>
                <c:pt idx="5">
                  <c:v>1</c:v>
                </c:pt>
                <c:pt idx="6">
                  <c:v>2</c:v>
                </c:pt>
                <c:pt idx="7">
                  <c:v>4</c:v>
                </c:pt>
                <c:pt idx="8">
                  <c:v>1</c:v>
                </c:pt>
                <c:pt idx="9">
                  <c:v>1</c:v>
                </c:pt>
                <c:pt idx="10">
                  <c:v>3</c:v>
                </c:pt>
                <c:pt idx="11">
                  <c:v>3</c:v>
                </c:pt>
                <c:pt idx="12">
                  <c:v>2</c:v>
                </c:pt>
                <c:pt idx="13">
                  <c:v>2</c:v>
                </c:pt>
                <c:pt idx="14">
                  <c:v>3</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extLst xmlns:c16r2="http://schemas.microsoft.com/office/drawing/2015/06/chart">
            <c:ext xmlns:c16="http://schemas.microsoft.com/office/drawing/2014/chart" uri="{C3380CC4-5D6E-409C-BE32-E72D297353CC}">
              <c16:uniqueId val="{00000000-46B5-4BBF-AC35-29D19962011A}"/>
            </c:ext>
          </c:extLst>
        </c:ser>
        <c:dLbls>
          <c:showLegendKey val="0"/>
          <c:showVal val="0"/>
          <c:showCatName val="0"/>
          <c:showSerName val="0"/>
          <c:showPercent val="0"/>
          <c:showBubbleSize val="0"/>
        </c:dLbls>
        <c:gapWidth val="30"/>
        <c:axId val="1466663584"/>
        <c:axId val="1466670656"/>
      </c:barChart>
      <c:lineChart>
        <c:grouping val="standard"/>
        <c:varyColors val="0"/>
        <c:ser>
          <c:idx val="1"/>
          <c:order val="0"/>
          <c:tx>
            <c:strRef>
              <c:f>Hoja1!$N$4</c:f>
              <c:strCache>
                <c:ptCount val="1"/>
                <c:pt idx="0">
                  <c:v>2019</c:v>
                </c:pt>
              </c:strCache>
            </c:strRef>
          </c:tx>
          <c:spPr>
            <a:ln w="12700" cap="rnd">
              <a:solidFill>
                <a:schemeClr val="accent2"/>
              </a:solidFill>
              <a:round/>
            </a:ln>
            <a:effectLst/>
          </c:spPr>
          <c:marker>
            <c:symbol val="none"/>
          </c:marker>
          <c:val>
            <c:numRef>
              <c:f>Hoja1!$N$5:$N$56</c:f>
              <c:numCache>
                <c:formatCode>General</c:formatCode>
                <c:ptCount val="52"/>
                <c:pt idx="0">
                  <c:v>0</c:v>
                </c:pt>
                <c:pt idx="1">
                  <c:v>0</c:v>
                </c:pt>
                <c:pt idx="2">
                  <c:v>5</c:v>
                </c:pt>
                <c:pt idx="3">
                  <c:v>1</c:v>
                </c:pt>
                <c:pt idx="4">
                  <c:v>1</c:v>
                </c:pt>
                <c:pt idx="5">
                  <c:v>0</c:v>
                </c:pt>
                <c:pt idx="6">
                  <c:v>0</c:v>
                </c:pt>
                <c:pt idx="7">
                  <c:v>1</c:v>
                </c:pt>
                <c:pt idx="8">
                  <c:v>0</c:v>
                </c:pt>
                <c:pt idx="9">
                  <c:v>0</c:v>
                </c:pt>
                <c:pt idx="10">
                  <c:v>1</c:v>
                </c:pt>
                <c:pt idx="11">
                  <c:v>3</c:v>
                </c:pt>
                <c:pt idx="12">
                  <c:v>1</c:v>
                </c:pt>
                <c:pt idx="13">
                  <c:v>2</c:v>
                </c:pt>
                <c:pt idx="14">
                  <c:v>1</c:v>
                </c:pt>
                <c:pt idx="15">
                  <c:v>1</c:v>
                </c:pt>
                <c:pt idx="16">
                  <c:v>0</c:v>
                </c:pt>
                <c:pt idx="17">
                  <c:v>0</c:v>
                </c:pt>
                <c:pt idx="18">
                  <c:v>2</c:v>
                </c:pt>
                <c:pt idx="19">
                  <c:v>3</c:v>
                </c:pt>
                <c:pt idx="20">
                  <c:v>1</c:v>
                </c:pt>
                <c:pt idx="21">
                  <c:v>1</c:v>
                </c:pt>
                <c:pt idx="22">
                  <c:v>1</c:v>
                </c:pt>
                <c:pt idx="23">
                  <c:v>0</c:v>
                </c:pt>
                <c:pt idx="24">
                  <c:v>2</c:v>
                </c:pt>
                <c:pt idx="25">
                  <c:v>0</c:v>
                </c:pt>
                <c:pt idx="26">
                  <c:v>1</c:v>
                </c:pt>
                <c:pt idx="27">
                  <c:v>3</c:v>
                </c:pt>
                <c:pt idx="28">
                  <c:v>0</c:v>
                </c:pt>
                <c:pt idx="29">
                  <c:v>4</c:v>
                </c:pt>
                <c:pt idx="30">
                  <c:v>2</c:v>
                </c:pt>
                <c:pt idx="31">
                  <c:v>2</c:v>
                </c:pt>
                <c:pt idx="32">
                  <c:v>1</c:v>
                </c:pt>
                <c:pt idx="33">
                  <c:v>2</c:v>
                </c:pt>
                <c:pt idx="34">
                  <c:v>5</c:v>
                </c:pt>
                <c:pt idx="35">
                  <c:v>0</c:v>
                </c:pt>
                <c:pt idx="36">
                  <c:v>2</c:v>
                </c:pt>
                <c:pt idx="37">
                  <c:v>0</c:v>
                </c:pt>
                <c:pt idx="38">
                  <c:v>0</c:v>
                </c:pt>
                <c:pt idx="39">
                  <c:v>0</c:v>
                </c:pt>
                <c:pt idx="40">
                  <c:v>2</c:v>
                </c:pt>
                <c:pt idx="41">
                  <c:v>0</c:v>
                </c:pt>
                <c:pt idx="42">
                  <c:v>0</c:v>
                </c:pt>
                <c:pt idx="43">
                  <c:v>0</c:v>
                </c:pt>
                <c:pt idx="44">
                  <c:v>2</c:v>
                </c:pt>
                <c:pt idx="45">
                  <c:v>1</c:v>
                </c:pt>
                <c:pt idx="46">
                  <c:v>2</c:v>
                </c:pt>
                <c:pt idx="47">
                  <c:v>1</c:v>
                </c:pt>
                <c:pt idx="48">
                  <c:v>0</c:v>
                </c:pt>
                <c:pt idx="49">
                  <c:v>2</c:v>
                </c:pt>
                <c:pt idx="50">
                  <c:v>3</c:v>
                </c:pt>
                <c:pt idx="51">
                  <c:v>2</c:v>
                </c:pt>
              </c:numCache>
            </c:numRef>
          </c:val>
          <c:smooth val="0"/>
          <c:extLst xmlns:c16r2="http://schemas.microsoft.com/office/drawing/2015/06/chart">
            <c:ext xmlns:c16="http://schemas.microsoft.com/office/drawing/2014/chart" uri="{C3380CC4-5D6E-409C-BE32-E72D297353CC}">
              <c16:uniqueId val="{00000001-46B5-4BBF-AC35-29D19962011A}"/>
            </c:ext>
          </c:extLst>
        </c:ser>
        <c:ser>
          <c:idx val="2"/>
          <c:order val="1"/>
          <c:tx>
            <c:strRef>
              <c:f>Hoja1!$O$4</c:f>
              <c:strCache>
                <c:ptCount val="1"/>
                <c:pt idx="0">
                  <c:v>2020</c:v>
                </c:pt>
              </c:strCache>
            </c:strRef>
          </c:tx>
          <c:spPr>
            <a:ln w="12700" cap="rnd">
              <a:solidFill>
                <a:schemeClr val="accent3"/>
              </a:solidFill>
              <a:round/>
            </a:ln>
            <a:effectLst/>
          </c:spPr>
          <c:marker>
            <c:symbol val="none"/>
          </c:marker>
          <c:val>
            <c:numRef>
              <c:f>Hoja1!$O$5:$O$56</c:f>
              <c:numCache>
                <c:formatCode>General</c:formatCode>
                <c:ptCount val="52"/>
                <c:pt idx="0">
                  <c:v>0</c:v>
                </c:pt>
                <c:pt idx="1">
                  <c:v>1</c:v>
                </c:pt>
                <c:pt idx="2">
                  <c:v>3</c:v>
                </c:pt>
                <c:pt idx="3">
                  <c:v>0</c:v>
                </c:pt>
                <c:pt idx="4">
                  <c:v>1</c:v>
                </c:pt>
                <c:pt idx="5">
                  <c:v>1</c:v>
                </c:pt>
                <c:pt idx="6">
                  <c:v>1</c:v>
                </c:pt>
                <c:pt idx="7">
                  <c:v>2</c:v>
                </c:pt>
                <c:pt idx="8">
                  <c:v>0</c:v>
                </c:pt>
                <c:pt idx="9">
                  <c:v>0</c:v>
                </c:pt>
                <c:pt idx="10">
                  <c:v>2</c:v>
                </c:pt>
                <c:pt idx="11">
                  <c:v>1</c:v>
                </c:pt>
                <c:pt idx="12">
                  <c:v>1</c:v>
                </c:pt>
                <c:pt idx="13">
                  <c:v>1</c:v>
                </c:pt>
                <c:pt idx="14">
                  <c:v>1</c:v>
                </c:pt>
                <c:pt idx="15">
                  <c:v>0</c:v>
                </c:pt>
                <c:pt idx="16">
                  <c:v>1</c:v>
                </c:pt>
                <c:pt idx="17">
                  <c:v>1</c:v>
                </c:pt>
                <c:pt idx="18">
                  <c:v>0</c:v>
                </c:pt>
                <c:pt idx="19">
                  <c:v>2</c:v>
                </c:pt>
                <c:pt idx="20">
                  <c:v>3</c:v>
                </c:pt>
                <c:pt idx="21">
                  <c:v>0</c:v>
                </c:pt>
                <c:pt idx="22">
                  <c:v>4</c:v>
                </c:pt>
                <c:pt idx="23">
                  <c:v>3</c:v>
                </c:pt>
                <c:pt idx="24">
                  <c:v>3</c:v>
                </c:pt>
                <c:pt idx="25">
                  <c:v>0</c:v>
                </c:pt>
                <c:pt idx="26">
                  <c:v>1</c:v>
                </c:pt>
                <c:pt idx="27">
                  <c:v>2</c:v>
                </c:pt>
                <c:pt idx="28">
                  <c:v>0</c:v>
                </c:pt>
                <c:pt idx="29">
                  <c:v>2</c:v>
                </c:pt>
                <c:pt idx="30">
                  <c:v>2</c:v>
                </c:pt>
                <c:pt idx="31">
                  <c:v>0</c:v>
                </c:pt>
                <c:pt idx="32">
                  <c:v>3</c:v>
                </c:pt>
                <c:pt idx="33">
                  <c:v>0</c:v>
                </c:pt>
                <c:pt idx="34">
                  <c:v>2</c:v>
                </c:pt>
                <c:pt idx="35">
                  <c:v>5</c:v>
                </c:pt>
                <c:pt idx="36">
                  <c:v>2</c:v>
                </c:pt>
                <c:pt idx="37">
                  <c:v>2</c:v>
                </c:pt>
                <c:pt idx="38">
                  <c:v>1</c:v>
                </c:pt>
                <c:pt idx="39">
                  <c:v>2</c:v>
                </c:pt>
                <c:pt idx="40">
                  <c:v>1</c:v>
                </c:pt>
                <c:pt idx="41">
                  <c:v>2</c:v>
                </c:pt>
                <c:pt idx="42">
                  <c:v>2</c:v>
                </c:pt>
                <c:pt idx="43">
                  <c:v>3</c:v>
                </c:pt>
                <c:pt idx="44">
                  <c:v>3</c:v>
                </c:pt>
                <c:pt idx="45">
                  <c:v>3</c:v>
                </c:pt>
                <c:pt idx="46">
                  <c:v>1</c:v>
                </c:pt>
                <c:pt idx="47">
                  <c:v>1</c:v>
                </c:pt>
                <c:pt idx="48">
                  <c:v>4</c:v>
                </c:pt>
                <c:pt idx="49">
                  <c:v>2</c:v>
                </c:pt>
                <c:pt idx="50">
                  <c:v>2</c:v>
                </c:pt>
                <c:pt idx="51">
                  <c:v>3</c:v>
                </c:pt>
              </c:numCache>
            </c:numRef>
          </c:val>
          <c:smooth val="0"/>
          <c:extLst xmlns:c16r2="http://schemas.microsoft.com/office/drawing/2015/06/chart">
            <c:ext xmlns:c16="http://schemas.microsoft.com/office/drawing/2014/chart" uri="{C3380CC4-5D6E-409C-BE32-E72D297353CC}">
              <c16:uniqueId val="{00000002-46B5-4BBF-AC35-29D19962011A}"/>
            </c:ext>
          </c:extLst>
        </c:ser>
        <c:ser>
          <c:idx val="3"/>
          <c:order val="2"/>
          <c:tx>
            <c:strRef>
              <c:f>Hoja1!$P$4</c:f>
              <c:strCache>
                <c:ptCount val="1"/>
                <c:pt idx="0">
                  <c:v>2021</c:v>
                </c:pt>
              </c:strCache>
            </c:strRef>
          </c:tx>
          <c:spPr>
            <a:ln w="12700" cap="rnd">
              <a:solidFill>
                <a:schemeClr val="accent4"/>
              </a:solidFill>
              <a:round/>
            </a:ln>
            <a:effectLst/>
          </c:spPr>
          <c:marker>
            <c:symbol val="none"/>
          </c:marker>
          <c:val>
            <c:numRef>
              <c:f>Hoja1!$P$5:$P$56</c:f>
              <c:numCache>
                <c:formatCode>General</c:formatCode>
                <c:ptCount val="52"/>
                <c:pt idx="0">
                  <c:v>0</c:v>
                </c:pt>
                <c:pt idx="1">
                  <c:v>2</c:v>
                </c:pt>
                <c:pt idx="2">
                  <c:v>5</c:v>
                </c:pt>
                <c:pt idx="3">
                  <c:v>2</c:v>
                </c:pt>
                <c:pt idx="4">
                  <c:v>6</c:v>
                </c:pt>
                <c:pt idx="5">
                  <c:v>6</c:v>
                </c:pt>
                <c:pt idx="6">
                  <c:v>3</c:v>
                </c:pt>
                <c:pt idx="7">
                  <c:v>6</c:v>
                </c:pt>
                <c:pt idx="8">
                  <c:v>3</c:v>
                </c:pt>
                <c:pt idx="9">
                  <c:v>0</c:v>
                </c:pt>
                <c:pt idx="10">
                  <c:v>2</c:v>
                </c:pt>
                <c:pt idx="11">
                  <c:v>2</c:v>
                </c:pt>
                <c:pt idx="12">
                  <c:v>2</c:v>
                </c:pt>
                <c:pt idx="13">
                  <c:v>3</c:v>
                </c:pt>
                <c:pt idx="14">
                  <c:v>1</c:v>
                </c:pt>
                <c:pt idx="15">
                  <c:v>4</c:v>
                </c:pt>
                <c:pt idx="16">
                  <c:v>1</c:v>
                </c:pt>
                <c:pt idx="17">
                  <c:v>5</c:v>
                </c:pt>
                <c:pt idx="18">
                  <c:v>0</c:v>
                </c:pt>
                <c:pt idx="19">
                  <c:v>1</c:v>
                </c:pt>
                <c:pt idx="20">
                  <c:v>3</c:v>
                </c:pt>
                <c:pt idx="21">
                  <c:v>4</c:v>
                </c:pt>
                <c:pt idx="22">
                  <c:v>1</c:v>
                </c:pt>
                <c:pt idx="23">
                  <c:v>2</c:v>
                </c:pt>
                <c:pt idx="24">
                  <c:v>1</c:v>
                </c:pt>
                <c:pt idx="25">
                  <c:v>2</c:v>
                </c:pt>
                <c:pt idx="26">
                  <c:v>5</c:v>
                </c:pt>
                <c:pt idx="27">
                  <c:v>2</c:v>
                </c:pt>
                <c:pt idx="28">
                  <c:v>2</c:v>
                </c:pt>
                <c:pt idx="29">
                  <c:v>4</c:v>
                </c:pt>
                <c:pt idx="30">
                  <c:v>2</c:v>
                </c:pt>
                <c:pt idx="31">
                  <c:v>2</c:v>
                </c:pt>
                <c:pt idx="32">
                  <c:v>2</c:v>
                </c:pt>
                <c:pt idx="33">
                  <c:v>3</c:v>
                </c:pt>
                <c:pt idx="34">
                  <c:v>5</c:v>
                </c:pt>
                <c:pt idx="35">
                  <c:v>5</c:v>
                </c:pt>
                <c:pt idx="36">
                  <c:v>4</c:v>
                </c:pt>
                <c:pt idx="37">
                  <c:v>4</c:v>
                </c:pt>
                <c:pt idx="38">
                  <c:v>2</c:v>
                </c:pt>
                <c:pt idx="39">
                  <c:v>5</c:v>
                </c:pt>
                <c:pt idx="40">
                  <c:v>3</c:v>
                </c:pt>
                <c:pt idx="41">
                  <c:v>6</c:v>
                </c:pt>
                <c:pt idx="42">
                  <c:v>5</c:v>
                </c:pt>
                <c:pt idx="43">
                  <c:v>3</c:v>
                </c:pt>
                <c:pt idx="44">
                  <c:v>1</c:v>
                </c:pt>
                <c:pt idx="45">
                  <c:v>2</c:v>
                </c:pt>
                <c:pt idx="46">
                  <c:v>1</c:v>
                </c:pt>
                <c:pt idx="47">
                  <c:v>1</c:v>
                </c:pt>
                <c:pt idx="48">
                  <c:v>0</c:v>
                </c:pt>
                <c:pt idx="49">
                  <c:v>2</c:v>
                </c:pt>
                <c:pt idx="50">
                  <c:v>3</c:v>
                </c:pt>
                <c:pt idx="51">
                  <c:v>1</c:v>
                </c:pt>
              </c:numCache>
            </c:numRef>
          </c:val>
          <c:smooth val="0"/>
          <c:extLst xmlns:c16r2="http://schemas.microsoft.com/office/drawing/2015/06/chart">
            <c:ext xmlns:c16="http://schemas.microsoft.com/office/drawing/2014/chart" uri="{C3380CC4-5D6E-409C-BE32-E72D297353CC}">
              <c16:uniqueId val="{00000003-46B5-4BBF-AC35-29D19962011A}"/>
            </c:ext>
          </c:extLst>
        </c:ser>
        <c:dLbls>
          <c:showLegendKey val="0"/>
          <c:showVal val="0"/>
          <c:showCatName val="0"/>
          <c:showSerName val="0"/>
          <c:showPercent val="0"/>
          <c:showBubbleSize val="0"/>
        </c:dLbls>
        <c:marker val="1"/>
        <c:smooth val="0"/>
        <c:axId val="1466663584"/>
        <c:axId val="1466670656"/>
      </c:lineChart>
      <c:catAx>
        <c:axId val="14666635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s-CO"/>
                  <a:t>Semana Epidemiologica</a:t>
                </a:r>
              </a:p>
            </c:rich>
          </c:tx>
          <c:layout>
            <c:manualLayout>
              <c:xMode val="edge"/>
              <c:yMode val="edge"/>
              <c:x val="0.4239557130538909"/>
              <c:y val="0.745315295271068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70656"/>
        <c:crosses val="autoZero"/>
        <c:auto val="1"/>
        <c:lblAlgn val="ctr"/>
        <c:lblOffset val="100"/>
        <c:noMultiLvlLbl val="0"/>
      </c:catAx>
      <c:valAx>
        <c:axId val="146667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s-CO" b="1"/>
                  <a:t>Número de casos</a:t>
                </a:r>
              </a:p>
            </c:rich>
          </c:tx>
          <c:layout>
            <c:manualLayout>
              <c:xMode val="edge"/>
              <c:yMode val="edge"/>
              <c:x val="0"/>
              <c:y val="8.2781898989021954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3584"/>
        <c:crosses val="autoZero"/>
        <c:crossBetween val="between"/>
      </c:valAx>
      <c:spPr>
        <a:noFill/>
        <a:ln>
          <a:noFill/>
        </a:ln>
        <a:effectLst/>
      </c:spPr>
    </c:plotArea>
    <c:legend>
      <c:legendPos val="b"/>
      <c:layout>
        <c:manualLayout>
          <c:xMode val="edge"/>
          <c:yMode val="edge"/>
          <c:x val="0.32129589233727535"/>
          <c:y val="0.88860749560636587"/>
          <c:w val="0.32974495703087808"/>
          <c:h val="0.111392504393634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 por grupo de edad</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Hoja1!$J$77</c:f>
              <c:strCache>
                <c:ptCount val="1"/>
                <c:pt idx="0">
                  <c:v>Menores de 18 años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Hoja1!$K$76:$Q$76</c:f>
              <c:strCache>
                <c:ptCount val="7"/>
                <c:pt idx="0">
                  <c:v>2016</c:v>
                </c:pt>
                <c:pt idx="1">
                  <c:v>2017</c:v>
                </c:pt>
                <c:pt idx="2">
                  <c:v>2018</c:v>
                </c:pt>
                <c:pt idx="3">
                  <c:v>2019</c:v>
                </c:pt>
                <c:pt idx="4">
                  <c:v>2020</c:v>
                </c:pt>
                <c:pt idx="5">
                  <c:v>2021</c:v>
                </c:pt>
                <c:pt idx="6">
                  <c:v>2022</c:v>
                </c:pt>
              </c:strCache>
            </c:strRef>
          </c:cat>
          <c:val>
            <c:numRef>
              <c:f>Hoja1!$K$77:$Q$77</c:f>
              <c:numCache>
                <c:formatCode>General</c:formatCode>
                <c:ptCount val="7"/>
                <c:pt idx="0">
                  <c:v>5</c:v>
                </c:pt>
                <c:pt idx="1">
                  <c:v>2</c:v>
                </c:pt>
                <c:pt idx="2">
                  <c:v>1</c:v>
                </c:pt>
                <c:pt idx="3">
                  <c:v>4</c:v>
                </c:pt>
                <c:pt idx="4">
                  <c:v>6</c:v>
                </c:pt>
                <c:pt idx="5">
                  <c:v>7</c:v>
                </c:pt>
                <c:pt idx="6">
                  <c:v>2</c:v>
                </c:pt>
              </c:numCache>
            </c:numRef>
          </c:val>
          <c:extLst xmlns:c16r2="http://schemas.microsoft.com/office/drawing/2015/06/chart">
            <c:ext xmlns:c16="http://schemas.microsoft.com/office/drawing/2014/chart" uri="{C3380CC4-5D6E-409C-BE32-E72D297353CC}">
              <c16:uniqueId val="{00000000-5CF9-41C2-995C-B347A559E497}"/>
            </c:ext>
          </c:extLst>
        </c:ser>
        <c:ser>
          <c:idx val="1"/>
          <c:order val="1"/>
          <c:tx>
            <c:strRef>
              <c:f>Hoja1!$J$78</c:f>
              <c:strCache>
                <c:ptCount val="1"/>
                <c:pt idx="0">
                  <c:v>18 a 29 años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Hoja1!$K$76:$Q$76</c:f>
              <c:strCache>
                <c:ptCount val="7"/>
                <c:pt idx="0">
                  <c:v>2016</c:v>
                </c:pt>
                <c:pt idx="1">
                  <c:v>2017</c:v>
                </c:pt>
                <c:pt idx="2">
                  <c:v>2018</c:v>
                </c:pt>
                <c:pt idx="3">
                  <c:v>2019</c:v>
                </c:pt>
                <c:pt idx="4">
                  <c:v>2020</c:v>
                </c:pt>
                <c:pt idx="5">
                  <c:v>2021</c:v>
                </c:pt>
                <c:pt idx="6">
                  <c:v>2022</c:v>
                </c:pt>
              </c:strCache>
            </c:strRef>
          </c:cat>
          <c:val>
            <c:numRef>
              <c:f>Hoja1!$K$78:$Q$78</c:f>
              <c:numCache>
                <c:formatCode>General</c:formatCode>
                <c:ptCount val="7"/>
                <c:pt idx="0">
                  <c:v>30</c:v>
                </c:pt>
                <c:pt idx="1">
                  <c:v>31</c:v>
                </c:pt>
                <c:pt idx="2">
                  <c:v>33</c:v>
                </c:pt>
                <c:pt idx="3">
                  <c:v>36</c:v>
                </c:pt>
                <c:pt idx="4">
                  <c:v>56</c:v>
                </c:pt>
                <c:pt idx="5">
                  <c:v>85</c:v>
                </c:pt>
                <c:pt idx="6">
                  <c:v>26</c:v>
                </c:pt>
              </c:numCache>
            </c:numRef>
          </c:val>
          <c:extLst xmlns:c16r2="http://schemas.microsoft.com/office/drawing/2015/06/chart">
            <c:ext xmlns:c16="http://schemas.microsoft.com/office/drawing/2014/chart" uri="{C3380CC4-5D6E-409C-BE32-E72D297353CC}">
              <c16:uniqueId val="{00000001-5CF9-41C2-995C-B347A559E497}"/>
            </c:ext>
          </c:extLst>
        </c:ser>
        <c:ser>
          <c:idx val="2"/>
          <c:order val="2"/>
          <c:tx>
            <c:strRef>
              <c:f>Hoja1!$J$79</c:f>
              <c:strCache>
                <c:ptCount val="1"/>
                <c:pt idx="0">
                  <c:v>30 a 39 años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Hoja1!$K$76:$Q$76</c:f>
              <c:strCache>
                <c:ptCount val="7"/>
                <c:pt idx="0">
                  <c:v>2016</c:v>
                </c:pt>
                <c:pt idx="1">
                  <c:v>2017</c:v>
                </c:pt>
                <c:pt idx="2">
                  <c:v>2018</c:v>
                </c:pt>
                <c:pt idx="3">
                  <c:v>2019</c:v>
                </c:pt>
                <c:pt idx="4">
                  <c:v>2020</c:v>
                </c:pt>
                <c:pt idx="5">
                  <c:v>2021</c:v>
                </c:pt>
                <c:pt idx="6">
                  <c:v>2022</c:v>
                </c:pt>
              </c:strCache>
            </c:strRef>
          </c:cat>
          <c:val>
            <c:numRef>
              <c:f>Hoja1!$K$79:$Q$79</c:f>
              <c:numCache>
                <c:formatCode>General</c:formatCode>
                <c:ptCount val="7"/>
                <c:pt idx="0">
                  <c:v>15</c:v>
                </c:pt>
                <c:pt idx="1">
                  <c:v>21</c:v>
                </c:pt>
                <c:pt idx="2">
                  <c:v>26</c:v>
                </c:pt>
                <c:pt idx="3">
                  <c:v>21</c:v>
                </c:pt>
                <c:pt idx="4">
                  <c:v>19</c:v>
                </c:pt>
                <c:pt idx="5">
                  <c:v>46</c:v>
                </c:pt>
                <c:pt idx="6">
                  <c:v>9</c:v>
                </c:pt>
              </c:numCache>
            </c:numRef>
          </c:val>
          <c:extLst xmlns:c16r2="http://schemas.microsoft.com/office/drawing/2015/06/chart">
            <c:ext xmlns:c16="http://schemas.microsoft.com/office/drawing/2014/chart" uri="{C3380CC4-5D6E-409C-BE32-E72D297353CC}">
              <c16:uniqueId val="{00000002-5CF9-41C2-995C-B347A559E497}"/>
            </c:ext>
          </c:extLst>
        </c:ser>
        <c:ser>
          <c:idx val="3"/>
          <c:order val="3"/>
          <c:tx>
            <c:strRef>
              <c:f>Hoja1!$J$80</c:f>
              <c:strCache>
                <c:ptCount val="1"/>
                <c:pt idx="0">
                  <c:v>40 años y más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Hoja1!$K$76:$Q$76</c:f>
              <c:strCache>
                <c:ptCount val="7"/>
                <c:pt idx="0">
                  <c:v>2016</c:v>
                </c:pt>
                <c:pt idx="1">
                  <c:v>2017</c:v>
                </c:pt>
                <c:pt idx="2">
                  <c:v>2018</c:v>
                </c:pt>
                <c:pt idx="3">
                  <c:v>2019</c:v>
                </c:pt>
                <c:pt idx="4">
                  <c:v>2020</c:v>
                </c:pt>
                <c:pt idx="5">
                  <c:v>2021</c:v>
                </c:pt>
                <c:pt idx="6">
                  <c:v>2022</c:v>
                </c:pt>
              </c:strCache>
            </c:strRef>
          </c:cat>
          <c:val>
            <c:numRef>
              <c:f>Hoja1!$K$80:$Q$80</c:f>
              <c:numCache>
                <c:formatCode>General</c:formatCode>
                <c:ptCount val="7"/>
                <c:pt idx="0">
                  <c:v>2</c:v>
                </c:pt>
                <c:pt idx="1">
                  <c:v>3</c:v>
                </c:pt>
                <c:pt idx="3">
                  <c:v>3</c:v>
                </c:pt>
                <c:pt idx="4">
                  <c:v>2</c:v>
                </c:pt>
                <c:pt idx="5">
                  <c:v>4</c:v>
                </c:pt>
                <c:pt idx="6">
                  <c:v>1</c:v>
                </c:pt>
              </c:numCache>
            </c:numRef>
          </c:val>
          <c:extLst xmlns:c16r2="http://schemas.microsoft.com/office/drawing/2015/06/chart">
            <c:ext xmlns:c16="http://schemas.microsoft.com/office/drawing/2014/chart" uri="{C3380CC4-5D6E-409C-BE32-E72D297353CC}">
              <c16:uniqueId val="{00000003-5CF9-41C2-995C-B347A559E497}"/>
            </c:ext>
          </c:extLst>
        </c:ser>
        <c:dLbls>
          <c:showLegendKey val="0"/>
          <c:showVal val="0"/>
          <c:showCatName val="0"/>
          <c:showSerName val="0"/>
          <c:showPercent val="0"/>
          <c:showBubbleSize val="0"/>
        </c:dLbls>
        <c:gapWidth val="150"/>
        <c:axId val="1466676096"/>
        <c:axId val="1466664128"/>
      </c:barChart>
      <c:catAx>
        <c:axId val="146667609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4128"/>
        <c:crosses val="autoZero"/>
        <c:auto val="1"/>
        <c:lblAlgn val="ctr"/>
        <c:lblOffset val="100"/>
        <c:noMultiLvlLbl val="0"/>
      </c:catAx>
      <c:valAx>
        <c:axId val="146666412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760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Hoja1!$K$178</c:f>
              <c:strCache>
                <c:ptCount val="1"/>
                <c:pt idx="0">
                  <c:v>Contributivo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Hoja1!$M$177:$R$177</c:f>
              <c:strCache>
                <c:ptCount val="6"/>
                <c:pt idx="0">
                  <c:v>2017</c:v>
                </c:pt>
                <c:pt idx="1">
                  <c:v>2018</c:v>
                </c:pt>
                <c:pt idx="2">
                  <c:v>2019</c:v>
                </c:pt>
                <c:pt idx="3">
                  <c:v>2020</c:v>
                </c:pt>
                <c:pt idx="4">
                  <c:v>2021</c:v>
                </c:pt>
                <c:pt idx="5">
                  <c:v>2022</c:v>
                </c:pt>
              </c:strCache>
            </c:strRef>
          </c:cat>
          <c:val>
            <c:numRef>
              <c:f>Hoja1!$M$178:$R$178</c:f>
              <c:numCache>
                <c:formatCode>General</c:formatCode>
                <c:ptCount val="6"/>
                <c:pt idx="0">
                  <c:v>43</c:v>
                </c:pt>
                <c:pt idx="1">
                  <c:v>44</c:v>
                </c:pt>
                <c:pt idx="2">
                  <c:v>45</c:v>
                </c:pt>
                <c:pt idx="3">
                  <c:v>51</c:v>
                </c:pt>
                <c:pt idx="4">
                  <c:v>90</c:v>
                </c:pt>
                <c:pt idx="5">
                  <c:v>22</c:v>
                </c:pt>
              </c:numCache>
            </c:numRef>
          </c:val>
          <c:extLst xmlns:c16r2="http://schemas.microsoft.com/office/drawing/2015/06/chart">
            <c:ext xmlns:c16="http://schemas.microsoft.com/office/drawing/2014/chart" uri="{C3380CC4-5D6E-409C-BE32-E72D297353CC}">
              <c16:uniqueId val="{00000000-B66B-4813-A6B5-622AE57E057C}"/>
            </c:ext>
          </c:extLst>
        </c:ser>
        <c:ser>
          <c:idx val="1"/>
          <c:order val="1"/>
          <c:tx>
            <c:strRef>
              <c:f>Hoja1!$K$179</c:f>
              <c:strCache>
                <c:ptCount val="1"/>
                <c:pt idx="0">
                  <c:v>Especial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Hoja1!$M$177:$R$177</c:f>
              <c:strCache>
                <c:ptCount val="6"/>
                <c:pt idx="0">
                  <c:v>2017</c:v>
                </c:pt>
                <c:pt idx="1">
                  <c:v>2018</c:v>
                </c:pt>
                <c:pt idx="2">
                  <c:v>2019</c:v>
                </c:pt>
                <c:pt idx="3">
                  <c:v>2020</c:v>
                </c:pt>
                <c:pt idx="4">
                  <c:v>2021</c:v>
                </c:pt>
                <c:pt idx="5">
                  <c:v>2022</c:v>
                </c:pt>
              </c:strCache>
            </c:strRef>
          </c:cat>
          <c:val>
            <c:numRef>
              <c:f>Hoja1!$M$179:$R$179</c:f>
              <c:numCache>
                <c:formatCode>General</c:formatCode>
                <c:ptCount val="6"/>
                <c:pt idx="0">
                  <c:v>1</c:v>
                </c:pt>
              </c:numCache>
            </c:numRef>
          </c:val>
          <c:extLst xmlns:c16r2="http://schemas.microsoft.com/office/drawing/2015/06/chart">
            <c:ext xmlns:c16="http://schemas.microsoft.com/office/drawing/2014/chart" uri="{C3380CC4-5D6E-409C-BE32-E72D297353CC}">
              <c16:uniqueId val="{00000001-B66B-4813-A6B5-622AE57E057C}"/>
            </c:ext>
          </c:extLst>
        </c:ser>
        <c:ser>
          <c:idx val="2"/>
          <c:order val="2"/>
          <c:tx>
            <c:strRef>
              <c:f>Hoja1!$K$180</c:f>
              <c:strCache>
                <c:ptCount val="1"/>
                <c:pt idx="0">
                  <c:v>Indeterminado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Hoja1!$M$177:$R$177</c:f>
              <c:strCache>
                <c:ptCount val="6"/>
                <c:pt idx="0">
                  <c:v>2017</c:v>
                </c:pt>
                <c:pt idx="1">
                  <c:v>2018</c:v>
                </c:pt>
                <c:pt idx="2">
                  <c:v>2019</c:v>
                </c:pt>
                <c:pt idx="3">
                  <c:v>2020</c:v>
                </c:pt>
                <c:pt idx="4">
                  <c:v>2021</c:v>
                </c:pt>
                <c:pt idx="5">
                  <c:v>2022</c:v>
                </c:pt>
              </c:strCache>
            </c:strRef>
          </c:cat>
          <c:val>
            <c:numRef>
              <c:f>Hoja1!$M$180:$R$180</c:f>
              <c:numCache>
                <c:formatCode>General</c:formatCode>
                <c:ptCount val="6"/>
                <c:pt idx="1">
                  <c:v>1</c:v>
                </c:pt>
                <c:pt idx="2">
                  <c:v>1</c:v>
                </c:pt>
              </c:numCache>
            </c:numRef>
          </c:val>
          <c:extLst xmlns:c16r2="http://schemas.microsoft.com/office/drawing/2015/06/chart">
            <c:ext xmlns:c16="http://schemas.microsoft.com/office/drawing/2014/chart" uri="{C3380CC4-5D6E-409C-BE32-E72D297353CC}">
              <c16:uniqueId val="{00000002-B66B-4813-A6B5-622AE57E057C}"/>
            </c:ext>
          </c:extLst>
        </c:ser>
        <c:ser>
          <c:idx val="3"/>
          <c:order val="3"/>
          <c:tx>
            <c:strRef>
              <c:f>Hoja1!$K$181</c:f>
              <c:strCache>
                <c:ptCount val="1"/>
                <c:pt idx="0">
                  <c:v>No Asegurado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Hoja1!$M$177:$R$177</c:f>
              <c:strCache>
                <c:ptCount val="6"/>
                <c:pt idx="0">
                  <c:v>2017</c:v>
                </c:pt>
                <c:pt idx="1">
                  <c:v>2018</c:v>
                </c:pt>
                <c:pt idx="2">
                  <c:v>2019</c:v>
                </c:pt>
                <c:pt idx="3">
                  <c:v>2020</c:v>
                </c:pt>
                <c:pt idx="4">
                  <c:v>2021</c:v>
                </c:pt>
                <c:pt idx="5">
                  <c:v>2022</c:v>
                </c:pt>
              </c:strCache>
            </c:strRef>
          </c:cat>
          <c:val>
            <c:numRef>
              <c:f>Hoja1!$M$181:$R$181</c:f>
              <c:numCache>
                <c:formatCode>General</c:formatCode>
                <c:ptCount val="6"/>
                <c:pt idx="0">
                  <c:v>1</c:v>
                </c:pt>
                <c:pt idx="1">
                  <c:v>3</c:v>
                </c:pt>
                <c:pt idx="2">
                  <c:v>7</c:v>
                </c:pt>
                <c:pt idx="3">
                  <c:v>17</c:v>
                </c:pt>
                <c:pt idx="4">
                  <c:v>27</c:v>
                </c:pt>
                <c:pt idx="5">
                  <c:v>5</c:v>
                </c:pt>
              </c:numCache>
            </c:numRef>
          </c:val>
          <c:extLst xmlns:c16r2="http://schemas.microsoft.com/office/drawing/2015/06/chart">
            <c:ext xmlns:c16="http://schemas.microsoft.com/office/drawing/2014/chart" uri="{C3380CC4-5D6E-409C-BE32-E72D297353CC}">
              <c16:uniqueId val="{00000003-B66B-4813-A6B5-622AE57E057C}"/>
            </c:ext>
          </c:extLst>
        </c:ser>
        <c:ser>
          <c:idx val="4"/>
          <c:order val="4"/>
          <c:tx>
            <c:strRef>
              <c:f>Hoja1!$K$182</c:f>
              <c:strCache>
                <c:ptCount val="1"/>
                <c:pt idx="0">
                  <c:v>Excepcion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Hoja1!$M$177:$R$177</c:f>
              <c:strCache>
                <c:ptCount val="6"/>
                <c:pt idx="0">
                  <c:v>2017</c:v>
                </c:pt>
                <c:pt idx="1">
                  <c:v>2018</c:v>
                </c:pt>
                <c:pt idx="2">
                  <c:v>2019</c:v>
                </c:pt>
                <c:pt idx="3">
                  <c:v>2020</c:v>
                </c:pt>
                <c:pt idx="4">
                  <c:v>2021</c:v>
                </c:pt>
                <c:pt idx="5">
                  <c:v>2022</c:v>
                </c:pt>
              </c:strCache>
            </c:strRef>
          </c:cat>
          <c:val>
            <c:numRef>
              <c:f>Hoja1!$M$182:$R$182</c:f>
              <c:numCache>
                <c:formatCode>General</c:formatCode>
                <c:ptCount val="6"/>
                <c:pt idx="0">
                  <c:v>2</c:v>
                </c:pt>
                <c:pt idx="2">
                  <c:v>1</c:v>
                </c:pt>
                <c:pt idx="4">
                  <c:v>1</c:v>
                </c:pt>
              </c:numCache>
            </c:numRef>
          </c:val>
          <c:extLst xmlns:c16r2="http://schemas.microsoft.com/office/drawing/2015/06/chart">
            <c:ext xmlns:c16="http://schemas.microsoft.com/office/drawing/2014/chart" uri="{C3380CC4-5D6E-409C-BE32-E72D297353CC}">
              <c16:uniqueId val="{00000004-B66B-4813-A6B5-622AE57E057C}"/>
            </c:ext>
          </c:extLst>
        </c:ser>
        <c:ser>
          <c:idx val="5"/>
          <c:order val="5"/>
          <c:tx>
            <c:strRef>
              <c:f>Hoja1!$K$183</c:f>
              <c:strCache>
                <c:ptCount val="1"/>
                <c:pt idx="0">
                  <c:v>Subsidiado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Hoja1!$M$177:$R$177</c:f>
              <c:strCache>
                <c:ptCount val="6"/>
                <c:pt idx="0">
                  <c:v>2017</c:v>
                </c:pt>
                <c:pt idx="1">
                  <c:v>2018</c:v>
                </c:pt>
                <c:pt idx="2">
                  <c:v>2019</c:v>
                </c:pt>
                <c:pt idx="3">
                  <c:v>2020</c:v>
                </c:pt>
                <c:pt idx="4">
                  <c:v>2021</c:v>
                </c:pt>
                <c:pt idx="5">
                  <c:v>2022</c:v>
                </c:pt>
              </c:strCache>
            </c:strRef>
          </c:cat>
          <c:val>
            <c:numRef>
              <c:f>Hoja1!$M$183:$R$183</c:f>
              <c:numCache>
                <c:formatCode>General</c:formatCode>
                <c:ptCount val="6"/>
                <c:pt idx="0">
                  <c:v>10</c:v>
                </c:pt>
                <c:pt idx="1">
                  <c:v>12</c:v>
                </c:pt>
                <c:pt idx="2">
                  <c:v>10</c:v>
                </c:pt>
                <c:pt idx="3">
                  <c:v>15</c:v>
                </c:pt>
                <c:pt idx="4">
                  <c:v>24</c:v>
                </c:pt>
                <c:pt idx="5">
                  <c:v>11</c:v>
                </c:pt>
              </c:numCache>
            </c:numRef>
          </c:val>
          <c:extLst xmlns:c16r2="http://schemas.microsoft.com/office/drawing/2015/06/chart">
            <c:ext xmlns:c16="http://schemas.microsoft.com/office/drawing/2014/chart" uri="{C3380CC4-5D6E-409C-BE32-E72D297353CC}">
              <c16:uniqueId val="{00000005-B66B-4813-A6B5-622AE57E057C}"/>
            </c:ext>
          </c:extLst>
        </c:ser>
        <c:dLbls>
          <c:showLegendKey val="0"/>
          <c:showVal val="0"/>
          <c:showCatName val="0"/>
          <c:showSerName val="0"/>
          <c:showPercent val="0"/>
          <c:showBubbleSize val="0"/>
        </c:dLbls>
        <c:gapWidth val="30"/>
        <c:axId val="1466668480"/>
        <c:axId val="1466671744"/>
      </c:barChart>
      <c:catAx>
        <c:axId val="146666848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Año</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71744"/>
        <c:crosses val="autoZero"/>
        <c:auto val="1"/>
        <c:lblAlgn val="ctr"/>
        <c:lblOffset val="100"/>
        <c:noMultiLvlLbl val="0"/>
      </c:catAx>
      <c:valAx>
        <c:axId val="14666717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84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solidFill>
                <a:latin typeface="Arial" panose="020B0604020202020204" pitchFamily="34" charset="0"/>
                <a:ea typeface="+mn-ea"/>
                <a:cs typeface="Arial" panose="020B0604020202020204" pitchFamily="34" charset="0"/>
              </a:defRPr>
            </a:pPr>
            <a:r>
              <a:rPr lang="es-CO"/>
              <a:t>Terminación de la gestación de los casos notificados como Morbilidad Materna Extrema. Año 2020 - 2022</a:t>
            </a:r>
          </a:p>
        </c:rich>
      </c:tx>
      <c:layout>
        <c:manualLayout>
          <c:xMode val="edge"/>
          <c:yMode val="edge"/>
          <c:x val="0.1593507603281149"/>
          <c:y val="0"/>
        </c:manualLayout>
      </c:layout>
      <c:overlay val="0"/>
      <c:spPr>
        <a:noFill/>
        <a:ln>
          <a:noFill/>
        </a:ln>
        <a:effectLst/>
      </c:spPr>
      <c:txPr>
        <a:bodyPr rot="0" spcFirstLastPara="1" vertOverflow="ellipsis" vert="horz" wrap="square" anchor="ctr" anchorCtr="1"/>
        <a:lstStyle/>
        <a:p>
          <a:pPr>
            <a:defRPr sz="132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Hoja1!$O$90</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Hoja1!$J$91:$J$95</c:f>
              <c:strCache>
                <c:ptCount val="5"/>
                <c:pt idx="0">
                  <c:v>Aborto</c:v>
                </c:pt>
                <c:pt idx="1">
                  <c:v>Parto</c:v>
                </c:pt>
                <c:pt idx="2">
                  <c:v>Parto instrumentado</c:v>
                </c:pt>
                <c:pt idx="3">
                  <c:v>Cesárea</c:v>
                </c:pt>
                <c:pt idx="4">
                  <c:v>Continúa embarazada</c:v>
                </c:pt>
              </c:strCache>
            </c:strRef>
          </c:cat>
          <c:val>
            <c:numRef>
              <c:f>Hoja1!$O$91:$O$95</c:f>
              <c:numCache>
                <c:formatCode>General</c:formatCode>
                <c:ptCount val="5"/>
                <c:pt idx="0">
                  <c:v>3</c:v>
                </c:pt>
                <c:pt idx="1">
                  <c:v>28</c:v>
                </c:pt>
                <c:pt idx="2">
                  <c:v>3</c:v>
                </c:pt>
                <c:pt idx="3">
                  <c:v>32</c:v>
                </c:pt>
                <c:pt idx="4">
                  <c:v>17</c:v>
                </c:pt>
              </c:numCache>
            </c:numRef>
          </c:val>
          <c:extLst xmlns:c16r2="http://schemas.microsoft.com/office/drawing/2015/06/chart">
            <c:ext xmlns:c16="http://schemas.microsoft.com/office/drawing/2014/chart" uri="{C3380CC4-5D6E-409C-BE32-E72D297353CC}">
              <c16:uniqueId val="{00000000-D675-4EC4-B81A-A35A5193F53E}"/>
            </c:ext>
          </c:extLst>
        </c:ser>
        <c:ser>
          <c:idx val="1"/>
          <c:order val="1"/>
          <c:tx>
            <c:strRef>
              <c:f>Hoja1!$P$90</c:f>
              <c:strCache>
                <c:ptCount val="1"/>
                <c:pt idx="0">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Hoja1!$J$91:$J$95</c:f>
              <c:strCache>
                <c:ptCount val="5"/>
                <c:pt idx="0">
                  <c:v>Aborto</c:v>
                </c:pt>
                <c:pt idx="1">
                  <c:v>Parto</c:v>
                </c:pt>
                <c:pt idx="2">
                  <c:v>Parto instrumentado</c:v>
                </c:pt>
                <c:pt idx="3">
                  <c:v>Cesárea</c:v>
                </c:pt>
                <c:pt idx="4">
                  <c:v>Continúa embarazada</c:v>
                </c:pt>
              </c:strCache>
            </c:strRef>
          </c:cat>
          <c:val>
            <c:numRef>
              <c:f>Hoja1!$P$91:$P$95</c:f>
              <c:numCache>
                <c:formatCode>General</c:formatCode>
                <c:ptCount val="5"/>
                <c:pt idx="0">
                  <c:v>10</c:v>
                </c:pt>
                <c:pt idx="1">
                  <c:v>51</c:v>
                </c:pt>
                <c:pt idx="2">
                  <c:v>10</c:v>
                </c:pt>
                <c:pt idx="3">
                  <c:v>38</c:v>
                </c:pt>
                <c:pt idx="4">
                  <c:v>33</c:v>
                </c:pt>
              </c:numCache>
            </c:numRef>
          </c:val>
          <c:extLst xmlns:c16r2="http://schemas.microsoft.com/office/drawing/2015/06/chart">
            <c:ext xmlns:c16="http://schemas.microsoft.com/office/drawing/2014/chart" uri="{C3380CC4-5D6E-409C-BE32-E72D297353CC}">
              <c16:uniqueId val="{00000001-D675-4EC4-B81A-A35A5193F53E}"/>
            </c:ext>
          </c:extLst>
        </c:ser>
        <c:ser>
          <c:idx val="2"/>
          <c:order val="2"/>
          <c:tx>
            <c:strRef>
              <c:f>Hoja1!$Q$90</c:f>
              <c:strCache>
                <c:ptCount val="1"/>
                <c:pt idx="0">
                  <c:v>2022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Hoja1!$J$91:$J$95</c:f>
              <c:strCache>
                <c:ptCount val="5"/>
                <c:pt idx="0">
                  <c:v>Aborto</c:v>
                </c:pt>
                <c:pt idx="1">
                  <c:v>Parto</c:v>
                </c:pt>
                <c:pt idx="2">
                  <c:v>Parto instrumentado</c:v>
                </c:pt>
                <c:pt idx="3">
                  <c:v>Cesárea</c:v>
                </c:pt>
                <c:pt idx="4">
                  <c:v>Continúa embarazada</c:v>
                </c:pt>
              </c:strCache>
            </c:strRef>
          </c:cat>
          <c:val>
            <c:numRef>
              <c:f>Hoja1!$Q$91:$Q$95</c:f>
              <c:numCache>
                <c:formatCode>General</c:formatCode>
                <c:ptCount val="5"/>
                <c:pt idx="0">
                  <c:v>2</c:v>
                </c:pt>
                <c:pt idx="1">
                  <c:v>14</c:v>
                </c:pt>
                <c:pt idx="2">
                  <c:v>1</c:v>
                </c:pt>
                <c:pt idx="3">
                  <c:v>14</c:v>
                </c:pt>
                <c:pt idx="4">
                  <c:v>7</c:v>
                </c:pt>
              </c:numCache>
            </c:numRef>
          </c:val>
          <c:extLst xmlns:c16r2="http://schemas.microsoft.com/office/drawing/2015/06/chart">
            <c:ext xmlns:c16="http://schemas.microsoft.com/office/drawing/2014/chart" uri="{C3380CC4-5D6E-409C-BE32-E72D297353CC}">
              <c16:uniqueId val="{00000002-D675-4EC4-B81A-A35A5193F53E}"/>
            </c:ext>
          </c:extLst>
        </c:ser>
        <c:dLbls>
          <c:showLegendKey val="0"/>
          <c:showVal val="0"/>
          <c:showCatName val="0"/>
          <c:showSerName val="0"/>
          <c:showPercent val="0"/>
          <c:showBubbleSize val="0"/>
        </c:dLbls>
        <c:gapWidth val="150"/>
        <c:axId val="1466665760"/>
        <c:axId val="1466667392"/>
      </c:barChart>
      <c:catAx>
        <c:axId val="146666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7392"/>
        <c:crosses val="autoZero"/>
        <c:auto val="1"/>
        <c:lblAlgn val="ctr"/>
        <c:lblOffset val="100"/>
        <c:noMultiLvlLbl val="0"/>
      </c:catAx>
      <c:valAx>
        <c:axId val="146666739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manualLayout>
              <c:xMode val="edge"/>
              <c:yMode val="edge"/>
              <c:x val="1.6328434802892467E-2"/>
              <c:y val="0.3828039100746209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57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Arial" panose="020B0604020202020204" pitchFamily="34" charset="0"/>
                <a:ea typeface="+mn-ea"/>
                <a:cs typeface="Arial" panose="020B0604020202020204" pitchFamily="34" charset="0"/>
              </a:defRPr>
            </a:pPr>
            <a:r>
              <a:rPr lang="es-CO"/>
              <a:t>Momento de la Ocurrencia con relación a la terminación de la gestación. </a:t>
            </a:r>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col"/>
        <c:grouping val="clustered"/>
        <c:varyColors val="0"/>
        <c:ser>
          <c:idx val="0"/>
          <c:order val="0"/>
          <c:tx>
            <c:strRef>
              <c:f>Hoja1!$J$105</c:f>
              <c:strCache>
                <c:ptCount val="1"/>
                <c:pt idx="0">
                  <c:v>Antes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Hoja1!$L$104:$Q$104</c:f>
              <c:strCache>
                <c:ptCount val="6"/>
                <c:pt idx="0">
                  <c:v>2017</c:v>
                </c:pt>
                <c:pt idx="1">
                  <c:v>2018</c:v>
                </c:pt>
                <c:pt idx="2">
                  <c:v>2019</c:v>
                </c:pt>
                <c:pt idx="3">
                  <c:v>2020</c:v>
                </c:pt>
                <c:pt idx="4">
                  <c:v>2021</c:v>
                </c:pt>
                <c:pt idx="5">
                  <c:v>2022</c:v>
                </c:pt>
              </c:strCache>
            </c:strRef>
          </c:cat>
          <c:val>
            <c:numRef>
              <c:f>Hoja1!$L$105:$Q$105</c:f>
              <c:numCache>
                <c:formatCode>General</c:formatCode>
                <c:ptCount val="6"/>
                <c:pt idx="0">
                  <c:v>29</c:v>
                </c:pt>
                <c:pt idx="1">
                  <c:v>32</c:v>
                </c:pt>
                <c:pt idx="2">
                  <c:v>34</c:v>
                </c:pt>
                <c:pt idx="3">
                  <c:v>37</c:v>
                </c:pt>
                <c:pt idx="4">
                  <c:v>55</c:v>
                </c:pt>
                <c:pt idx="5">
                  <c:v>26</c:v>
                </c:pt>
              </c:numCache>
            </c:numRef>
          </c:val>
          <c:extLst xmlns:c16r2="http://schemas.microsoft.com/office/drawing/2015/06/chart">
            <c:ext xmlns:c16="http://schemas.microsoft.com/office/drawing/2014/chart" uri="{C3380CC4-5D6E-409C-BE32-E72D297353CC}">
              <c16:uniqueId val="{00000000-0041-4E12-B47C-0401150EADA4}"/>
            </c:ext>
          </c:extLst>
        </c:ser>
        <c:ser>
          <c:idx val="1"/>
          <c:order val="1"/>
          <c:tx>
            <c:strRef>
              <c:f>Hoja1!$J$106</c:f>
              <c:strCache>
                <c:ptCount val="1"/>
                <c:pt idx="0">
                  <c:v>Durante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Hoja1!$L$104:$Q$104</c:f>
              <c:strCache>
                <c:ptCount val="6"/>
                <c:pt idx="0">
                  <c:v>2017</c:v>
                </c:pt>
                <c:pt idx="1">
                  <c:v>2018</c:v>
                </c:pt>
                <c:pt idx="2">
                  <c:v>2019</c:v>
                </c:pt>
                <c:pt idx="3">
                  <c:v>2020</c:v>
                </c:pt>
                <c:pt idx="4">
                  <c:v>2021</c:v>
                </c:pt>
                <c:pt idx="5">
                  <c:v>2022</c:v>
                </c:pt>
              </c:strCache>
            </c:strRef>
          </c:cat>
          <c:val>
            <c:numRef>
              <c:f>Hoja1!$L$106:$Q$106</c:f>
              <c:numCache>
                <c:formatCode>General</c:formatCode>
                <c:ptCount val="6"/>
                <c:pt idx="0">
                  <c:v>11</c:v>
                </c:pt>
                <c:pt idx="1">
                  <c:v>16</c:v>
                </c:pt>
                <c:pt idx="2">
                  <c:v>12</c:v>
                </c:pt>
                <c:pt idx="3">
                  <c:v>17</c:v>
                </c:pt>
                <c:pt idx="4">
                  <c:v>49</c:v>
                </c:pt>
                <c:pt idx="5">
                  <c:v>4</c:v>
                </c:pt>
              </c:numCache>
            </c:numRef>
          </c:val>
          <c:extLst xmlns:c16r2="http://schemas.microsoft.com/office/drawing/2015/06/chart">
            <c:ext xmlns:c16="http://schemas.microsoft.com/office/drawing/2014/chart" uri="{C3380CC4-5D6E-409C-BE32-E72D297353CC}">
              <c16:uniqueId val="{00000001-0041-4E12-B47C-0401150EADA4}"/>
            </c:ext>
          </c:extLst>
        </c:ser>
        <c:ser>
          <c:idx val="2"/>
          <c:order val="2"/>
          <c:tx>
            <c:strRef>
              <c:f>Hoja1!$J$107</c:f>
              <c:strCache>
                <c:ptCount val="1"/>
                <c:pt idx="0">
                  <c:v>Después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Hoja1!$L$104:$Q$104</c:f>
              <c:strCache>
                <c:ptCount val="6"/>
                <c:pt idx="0">
                  <c:v>2017</c:v>
                </c:pt>
                <c:pt idx="1">
                  <c:v>2018</c:v>
                </c:pt>
                <c:pt idx="2">
                  <c:v>2019</c:v>
                </c:pt>
                <c:pt idx="3">
                  <c:v>2020</c:v>
                </c:pt>
                <c:pt idx="4">
                  <c:v>2021</c:v>
                </c:pt>
                <c:pt idx="5">
                  <c:v>2022</c:v>
                </c:pt>
              </c:strCache>
            </c:strRef>
          </c:cat>
          <c:val>
            <c:numRef>
              <c:f>Hoja1!$L$107:$Q$107</c:f>
              <c:numCache>
                <c:formatCode>General</c:formatCode>
                <c:ptCount val="6"/>
                <c:pt idx="0">
                  <c:v>17</c:v>
                </c:pt>
                <c:pt idx="1">
                  <c:v>12</c:v>
                </c:pt>
                <c:pt idx="2">
                  <c:v>18</c:v>
                </c:pt>
                <c:pt idx="3">
                  <c:v>29</c:v>
                </c:pt>
                <c:pt idx="4">
                  <c:v>38</c:v>
                </c:pt>
                <c:pt idx="5">
                  <c:v>8</c:v>
                </c:pt>
              </c:numCache>
            </c:numRef>
          </c:val>
          <c:extLst xmlns:c16r2="http://schemas.microsoft.com/office/drawing/2015/06/chart">
            <c:ext xmlns:c16="http://schemas.microsoft.com/office/drawing/2014/chart" uri="{C3380CC4-5D6E-409C-BE32-E72D297353CC}">
              <c16:uniqueId val="{00000002-0041-4E12-B47C-0401150EADA4}"/>
            </c:ext>
          </c:extLst>
        </c:ser>
        <c:dLbls>
          <c:showLegendKey val="0"/>
          <c:showVal val="0"/>
          <c:showCatName val="0"/>
          <c:showSerName val="0"/>
          <c:showPercent val="0"/>
          <c:showBubbleSize val="0"/>
        </c:dLbls>
        <c:gapWidth val="150"/>
        <c:axId val="1466669024"/>
        <c:axId val="1311139904"/>
      </c:barChart>
      <c:catAx>
        <c:axId val="1466669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39904"/>
        <c:crosses val="autoZero"/>
        <c:auto val="1"/>
        <c:lblAlgn val="ctr"/>
        <c:lblOffset val="100"/>
        <c:noMultiLvlLbl val="0"/>
      </c:catAx>
      <c:valAx>
        <c:axId val="131113990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4666690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Hoja1!$P$149</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Hoja1!$K$150:$K$155</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Hoja1!$P$150:$P$155</c:f>
              <c:numCache>
                <c:formatCode>General</c:formatCode>
                <c:ptCount val="6"/>
                <c:pt idx="0">
                  <c:v>29</c:v>
                </c:pt>
                <c:pt idx="1">
                  <c:v>4</c:v>
                </c:pt>
                <c:pt idx="2">
                  <c:v>13</c:v>
                </c:pt>
                <c:pt idx="3">
                  <c:v>1</c:v>
                </c:pt>
                <c:pt idx="5">
                  <c:v>9</c:v>
                </c:pt>
              </c:numCache>
            </c:numRef>
          </c:val>
          <c:extLst xmlns:c16r2="http://schemas.microsoft.com/office/drawing/2015/06/chart">
            <c:ext xmlns:c16="http://schemas.microsoft.com/office/drawing/2014/chart" uri="{C3380CC4-5D6E-409C-BE32-E72D297353CC}">
              <c16:uniqueId val="{00000000-0A1D-495A-BD3A-803BFF008A18}"/>
            </c:ext>
          </c:extLst>
        </c:ser>
        <c:ser>
          <c:idx val="1"/>
          <c:order val="1"/>
          <c:tx>
            <c:strRef>
              <c:f>Hoja1!$Q$149</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Hoja1!$K$150:$K$155</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Hoja1!$Q$150:$Q$155</c:f>
              <c:numCache>
                <c:formatCode>General</c:formatCode>
                <c:ptCount val="6"/>
                <c:pt idx="0">
                  <c:v>93</c:v>
                </c:pt>
                <c:pt idx="1">
                  <c:v>13</c:v>
                </c:pt>
                <c:pt idx="2">
                  <c:v>15</c:v>
                </c:pt>
                <c:pt idx="3">
                  <c:v>6</c:v>
                </c:pt>
                <c:pt idx="4">
                  <c:v>9</c:v>
                </c:pt>
                <c:pt idx="5">
                  <c:v>32</c:v>
                </c:pt>
              </c:numCache>
            </c:numRef>
          </c:val>
          <c:extLst xmlns:c16r2="http://schemas.microsoft.com/office/drawing/2015/06/chart">
            <c:ext xmlns:c16="http://schemas.microsoft.com/office/drawing/2014/chart" uri="{C3380CC4-5D6E-409C-BE32-E72D297353CC}">
              <c16:uniqueId val="{00000001-0A1D-495A-BD3A-803BFF008A18}"/>
            </c:ext>
          </c:extLst>
        </c:ser>
        <c:ser>
          <c:idx val="2"/>
          <c:order val="2"/>
          <c:tx>
            <c:strRef>
              <c:f>Hoja1!$R$149</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Hoja1!$K$150:$K$155</c:f>
              <c:strCache>
                <c:ptCount val="6"/>
                <c:pt idx="0">
                  <c:v>Falla Cardiaca</c:v>
                </c:pt>
                <c:pt idx="1">
                  <c:v>Falla Renal</c:v>
                </c:pt>
                <c:pt idx="2">
                  <c:v>Falla Hepática</c:v>
                </c:pt>
                <c:pt idx="3">
                  <c:v>Falla Cerebral</c:v>
                </c:pt>
                <c:pt idx="4">
                  <c:v>Falla Respiratoria</c:v>
                </c:pt>
                <c:pt idx="5">
                  <c:v>Falla Coagulación/Hematológica</c:v>
                </c:pt>
              </c:strCache>
            </c:strRef>
          </c:cat>
          <c:val>
            <c:numRef>
              <c:f>Hoja1!$R$150:$R$155</c:f>
              <c:numCache>
                <c:formatCode>General</c:formatCode>
                <c:ptCount val="6"/>
                <c:pt idx="0">
                  <c:v>19</c:v>
                </c:pt>
                <c:pt idx="1">
                  <c:v>2</c:v>
                </c:pt>
                <c:pt idx="2">
                  <c:v>7</c:v>
                </c:pt>
                <c:pt idx="4">
                  <c:v>1</c:v>
                </c:pt>
                <c:pt idx="5">
                  <c:v>5</c:v>
                </c:pt>
              </c:numCache>
            </c:numRef>
          </c:val>
          <c:extLst xmlns:c16r2="http://schemas.microsoft.com/office/drawing/2015/06/chart">
            <c:ext xmlns:c16="http://schemas.microsoft.com/office/drawing/2014/chart" uri="{C3380CC4-5D6E-409C-BE32-E72D297353CC}">
              <c16:uniqueId val="{00000002-0A1D-495A-BD3A-803BFF008A18}"/>
            </c:ext>
          </c:extLst>
        </c:ser>
        <c:dLbls>
          <c:showLegendKey val="0"/>
          <c:showVal val="0"/>
          <c:showCatName val="0"/>
          <c:showSerName val="0"/>
          <c:showPercent val="0"/>
          <c:showBubbleSize val="0"/>
        </c:dLbls>
        <c:gapWidth val="30"/>
        <c:axId val="1311147520"/>
        <c:axId val="1311148064"/>
      </c:barChart>
      <c:catAx>
        <c:axId val="1311147520"/>
        <c:scaling>
          <c:orientation val="minMax"/>
        </c:scaling>
        <c:delete val="0"/>
        <c:axPos val="l"/>
        <c:title>
          <c:tx>
            <c:rich>
              <a:bodyPr rot="-5400000" spcFirstLastPara="1" vertOverflow="ellipsis" vert="horz" wrap="square" anchor="ctr" anchorCtr="1"/>
              <a:lstStyle/>
              <a:p>
                <a:pPr algn="ctr" rtl="0">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s-ES"/>
                  <a:t>Relacionados con disfunción de órgano</a:t>
                </a:r>
                <a:endParaRPr lang="es-CO"/>
              </a:p>
              <a:p>
                <a:pPr algn="ctr" rtl="0">
                  <a:defRPr/>
                </a:pPr>
                <a:endParaRPr lang="es-CO"/>
              </a:p>
            </c:rich>
          </c:tx>
          <c:layout/>
          <c:overlay val="0"/>
          <c:spPr>
            <a:noFill/>
            <a:ln>
              <a:noFill/>
            </a:ln>
            <a:effectLst/>
          </c:spPr>
          <c:txPr>
            <a:bodyPr rot="-5400000" spcFirstLastPara="1" vertOverflow="ellipsis" vert="horz" wrap="square" anchor="ctr" anchorCtr="1"/>
            <a:lstStyle/>
            <a:p>
              <a:pPr algn="ctr" rtl="0">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8064"/>
        <c:crosses val="autoZero"/>
        <c:auto val="1"/>
        <c:lblAlgn val="ctr"/>
        <c:lblOffset val="100"/>
        <c:noMultiLvlLbl val="0"/>
      </c:catAx>
      <c:valAx>
        <c:axId val="131114806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s-CO" dirty="0"/>
                  <a:t>Casos</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7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Hoja1!$O$113</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Hoja1!$J$114:$J$118</c:f>
              <c:strCache>
                <c:ptCount val="5"/>
                <c:pt idx="0">
                  <c:v>Eclampsia</c:v>
                </c:pt>
                <c:pt idx="1">
                  <c:v>Preeclamsia severa</c:v>
                </c:pt>
                <c:pt idx="2">
                  <c:v>Sepsis o infección sistemica severa</c:v>
                </c:pt>
                <c:pt idx="3">
                  <c:v>Hemorragia obstetrica severa</c:v>
                </c:pt>
                <c:pt idx="4">
                  <c:v>Ruptura uterina</c:v>
                </c:pt>
              </c:strCache>
            </c:strRef>
          </c:cat>
          <c:val>
            <c:numRef>
              <c:f>Hoja1!$O$114:$O$118</c:f>
              <c:numCache>
                <c:formatCode>General</c:formatCode>
                <c:ptCount val="5"/>
                <c:pt idx="1">
                  <c:v>44</c:v>
                </c:pt>
                <c:pt idx="2">
                  <c:v>6</c:v>
                </c:pt>
                <c:pt idx="3">
                  <c:v>34</c:v>
                </c:pt>
              </c:numCache>
            </c:numRef>
          </c:val>
          <c:extLst xmlns:c16r2="http://schemas.microsoft.com/office/drawing/2015/06/chart">
            <c:ext xmlns:c16="http://schemas.microsoft.com/office/drawing/2014/chart" uri="{C3380CC4-5D6E-409C-BE32-E72D297353CC}">
              <c16:uniqueId val="{00000000-58CA-4C55-9CC6-976AA61ACE76}"/>
            </c:ext>
          </c:extLst>
        </c:ser>
        <c:ser>
          <c:idx val="1"/>
          <c:order val="1"/>
          <c:tx>
            <c:strRef>
              <c:f>Hoja1!$P$113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Hoja1!$J$114:$J$118</c:f>
              <c:strCache>
                <c:ptCount val="5"/>
                <c:pt idx="0">
                  <c:v>Eclampsia</c:v>
                </c:pt>
                <c:pt idx="1">
                  <c:v>Preeclamsia severa</c:v>
                </c:pt>
                <c:pt idx="2">
                  <c:v>Sepsis o infección sistemica severa</c:v>
                </c:pt>
                <c:pt idx="3">
                  <c:v>Hemorragia obstetrica severa</c:v>
                </c:pt>
                <c:pt idx="4">
                  <c:v>Ruptura uterina</c:v>
                </c:pt>
              </c:strCache>
            </c:strRef>
          </c:cat>
          <c:val>
            <c:numRef>
              <c:f>Hoja1!$P$114:$P$118</c:f>
              <c:numCache>
                <c:formatCode>General</c:formatCode>
                <c:ptCount val="5"/>
                <c:pt idx="0">
                  <c:v>4</c:v>
                </c:pt>
                <c:pt idx="1">
                  <c:v>81</c:v>
                </c:pt>
                <c:pt idx="2">
                  <c:v>7</c:v>
                </c:pt>
                <c:pt idx="3">
                  <c:v>61</c:v>
                </c:pt>
                <c:pt idx="4">
                  <c:v>2</c:v>
                </c:pt>
              </c:numCache>
            </c:numRef>
          </c:val>
          <c:extLst xmlns:c16r2="http://schemas.microsoft.com/office/drawing/2015/06/chart">
            <c:ext xmlns:c16="http://schemas.microsoft.com/office/drawing/2014/chart" uri="{C3380CC4-5D6E-409C-BE32-E72D297353CC}">
              <c16:uniqueId val="{00000001-58CA-4C55-9CC6-976AA61ACE76}"/>
            </c:ext>
          </c:extLst>
        </c:ser>
        <c:ser>
          <c:idx val="2"/>
          <c:order val="2"/>
          <c:tx>
            <c:strRef>
              <c:f>Hoja1!$Q$113</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Hoja1!$J$114:$J$118</c:f>
              <c:strCache>
                <c:ptCount val="5"/>
                <c:pt idx="0">
                  <c:v>Eclampsia</c:v>
                </c:pt>
                <c:pt idx="1">
                  <c:v>Preeclamsia severa</c:v>
                </c:pt>
                <c:pt idx="2">
                  <c:v>Sepsis o infección sistemica severa</c:v>
                </c:pt>
                <c:pt idx="3">
                  <c:v>Hemorragia obstetrica severa</c:v>
                </c:pt>
                <c:pt idx="4">
                  <c:v>Ruptura uterina</c:v>
                </c:pt>
              </c:strCache>
            </c:strRef>
          </c:cat>
          <c:val>
            <c:numRef>
              <c:f>Hoja1!$Q$114:$Q$118</c:f>
              <c:numCache>
                <c:formatCode>General</c:formatCode>
                <c:ptCount val="5"/>
                <c:pt idx="0">
                  <c:v>1</c:v>
                </c:pt>
                <c:pt idx="1">
                  <c:v>25</c:v>
                </c:pt>
                <c:pt idx="2">
                  <c:v>3</c:v>
                </c:pt>
                <c:pt idx="3">
                  <c:v>10</c:v>
                </c:pt>
              </c:numCache>
            </c:numRef>
          </c:val>
          <c:extLst xmlns:c16r2="http://schemas.microsoft.com/office/drawing/2015/06/chart">
            <c:ext xmlns:c16="http://schemas.microsoft.com/office/drawing/2014/chart" uri="{C3380CC4-5D6E-409C-BE32-E72D297353CC}">
              <c16:uniqueId val="{00000002-58CA-4C55-9CC6-976AA61ACE76}"/>
            </c:ext>
          </c:extLst>
        </c:ser>
        <c:dLbls>
          <c:showLegendKey val="0"/>
          <c:showVal val="0"/>
          <c:showCatName val="0"/>
          <c:showSerName val="0"/>
          <c:showPercent val="0"/>
          <c:showBubbleSize val="0"/>
        </c:dLbls>
        <c:gapWidth val="30"/>
        <c:axId val="1311149696"/>
        <c:axId val="1311143168"/>
      </c:barChart>
      <c:catAx>
        <c:axId val="131114969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s-CO" b="1"/>
                  <a:t>Relacionados con enfermedad específica</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3168"/>
        <c:crosses val="autoZero"/>
        <c:auto val="1"/>
        <c:lblAlgn val="ctr"/>
        <c:lblOffset val="100"/>
        <c:noMultiLvlLbl val="0"/>
      </c:catAx>
      <c:valAx>
        <c:axId val="13111431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s-CO"/>
                  <a:t>Casos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crossAx val="13111496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Hoja1!$J$60:$J$64</c:f>
              <c:numCache>
                <c:formatCode>General</c:formatCode>
                <c:ptCount val="5"/>
                <c:pt idx="0">
                  <c:v>2018</c:v>
                </c:pt>
                <c:pt idx="1">
                  <c:v>2019</c:v>
                </c:pt>
                <c:pt idx="2">
                  <c:v>2020</c:v>
                </c:pt>
                <c:pt idx="3">
                  <c:v>2021</c:v>
                </c:pt>
                <c:pt idx="4">
                  <c:v>2022</c:v>
                </c:pt>
              </c:numCache>
            </c:numRef>
          </c:cat>
          <c:val>
            <c:numRef>
              <c:f>Hoja1!$K$60:$K$64</c:f>
              <c:numCache>
                <c:formatCode>General</c:formatCode>
                <c:ptCount val="5"/>
                <c:pt idx="0">
                  <c:v>32</c:v>
                </c:pt>
                <c:pt idx="1">
                  <c:v>36</c:v>
                </c:pt>
                <c:pt idx="2">
                  <c:v>31</c:v>
                </c:pt>
                <c:pt idx="3">
                  <c:v>27</c:v>
                </c:pt>
                <c:pt idx="4">
                  <c:v>6</c:v>
                </c:pt>
              </c:numCache>
            </c:numRef>
          </c:val>
          <c:extLst xmlns:c16r2="http://schemas.microsoft.com/office/drawing/2015/06/chart">
            <c:ext xmlns:c16="http://schemas.microsoft.com/office/drawing/2014/chart" uri="{C3380CC4-5D6E-409C-BE32-E72D297353CC}">
              <c16:uniqueId val="{00000000-54BB-479C-B884-380B151DD16F}"/>
            </c:ext>
          </c:extLst>
        </c:ser>
        <c:dLbls>
          <c:dLblPos val="inEnd"/>
          <c:showLegendKey val="0"/>
          <c:showVal val="1"/>
          <c:showCatName val="0"/>
          <c:showSerName val="0"/>
          <c:showPercent val="0"/>
          <c:showBubbleSize val="0"/>
        </c:dLbls>
        <c:gapWidth val="65"/>
        <c:axId val="1311137184"/>
        <c:axId val="1311146976"/>
      </c:barChart>
      <c:catAx>
        <c:axId val="13111371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s-CO"/>
          </a:p>
        </c:txPr>
        <c:crossAx val="1311146976"/>
        <c:crosses val="autoZero"/>
        <c:auto val="1"/>
        <c:lblAlgn val="ctr"/>
        <c:lblOffset val="100"/>
        <c:noMultiLvlLbl val="0"/>
      </c:catAx>
      <c:valAx>
        <c:axId val="1311146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111371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7BB28-49CE-47BA-B3BF-9DDE86507931}" type="datetimeFigureOut">
              <a:rPr lang="es-CO" smtClean="0"/>
              <a:t>10/08/2022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545A6-0125-425D-BEE3-F1187652F0F1}" type="slidenum">
              <a:rPr lang="es-CO" smtClean="0"/>
              <a:t>‹Nº›</a:t>
            </a:fld>
            <a:endParaRPr lang="es-CO"/>
          </a:p>
        </p:txBody>
      </p:sp>
    </p:spTree>
    <p:extLst>
      <p:ext uri="{BB962C8B-B14F-4D97-AF65-F5344CB8AC3E}">
        <p14:creationId xmlns:p14="http://schemas.microsoft.com/office/powerpoint/2010/main" val="206482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s.gov.co/buscador-eventos/Informesdeevento/MORBILIDAD%20MATERNA%20EXTREMA%20201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hlinkClick r:id="rId3"/>
              </a:rPr>
              <a:t>https://www.ins.gov.co/buscador-eventos/Informesdeevento/MORBILIDAD%20MATERNA%20EXTREMA%202017.pdf</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a:t>
            </a:fld>
            <a:endParaRPr lang="es-CO" dirty="0"/>
          </a:p>
        </p:txBody>
      </p:sp>
    </p:spTree>
    <p:extLst>
      <p:ext uri="{BB962C8B-B14F-4D97-AF65-F5344CB8AC3E}">
        <p14:creationId xmlns:p14="http://schemas.microsoft.com/office/powerpoint/2010/main" val="373439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dirty="0"/>
          </a:p>
          <a:p>
            <a:r>
              <a:rPr lang="es-ES" dirty="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24</a:t>
            </a:fld>
            <a:endParaRPr lang="es-CO" dirty="0"/>
          </a:p>
        </p:txBody>
      </p:sp>
    </p:spTree>
    <p:extLst>
      <p:ext uri="{BB962C8B-B14F-4D97-AF65-F5344CB8AC3E}">
        <p14:creationId xmlns:p14="http://schemas.microsoft.com/office/powerpoint/2010/main" val="233280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a:p>
          <a:p>
            <a:r>
              <a:rPr lang="es-ES"/>
              <a:t>Naciones </a:t>
            </a:r>
            <a:r>
              <a:rPr lang="es-ES" dirty="0"/>
              <a:t>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25</a:t>
            </a:fld>
            <a:endParaRPr lang="es-CO" dirty="0"/>
          </a:p>
        </p:txBody>
      </p:sp>
    </p:spTree>
    <p:extLst>
      <p:ext uri="{BB962C8B-B14F-4D97-AF65-F5344CB8AC3E}">
        <p14:creationId xmlns:p14="http://schemas.microsoft.com/office/powerpoint/2010/main" val="325754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a:p>
          <a:p>
            <a:r>
              <a:rPr lang="es-ES"/>
              <a:t>Naciones </a:t>
            </a:r>
            <a:r>
              <a:rPr lang="es-ES" dirty="0"/>
              <a:t>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26</a:t>
            </a:fld>
            <a:endParaRPr lang="es-CO" dirty="0"/>
          </a:p>
        </p:txBody>
      </p:sp>
    </p:spTree>
    <p:extLst>
      <p:ext uri="{BB962C8B-B14F-4D97-AF65-F5344CB8AC3E}">
        <p14:creationId xmlns:p14="http://schemas.microsoft.com/office/powerpoint/2010/main" val="2303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dirty="0"/>
          </a:p>
          <a:p>
            <a:r>
              <a:rPr lang="es-ES" dirty="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27</a:t>
            </a:fld>
            <a:endParaRPr lang="es-CO" dirty="0"/>
          </a:p>
        </p:txBody>
      </p:sp>
    </p:spTree>
    <p:extLst>
      <p:ext uri="{BB962C8B-B14F-4D97-AF65-F5344CB8AC3E}">
        <p14:creationId xmlns:p14="http://schemas.microsoft.com/office/powerpoint/2010/main" val="56919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dirty="0"/>
          </a:p>
          <a:p>
            <a:r>
              <a:rPr lang="es-ES" dirty="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28</a:t>
            </a:fld>
            <a:endParaRPr lang="es-CO" dirty="0"/>
          </a:p>
        </p:txBody>
      </p:sp>
    </p:spTree>
    <p:extLst>
      <p:ext uri="{BB962C8B-B14F-4D97-AF65-F5344CB8AC3E}">
        <p14:creationId xmlns:p14="http://schemas.microsoft.com/office/powerpoint/2010/main" val="89059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dirty="0"/>
          </a:p>
          <a:p>
            <a:r>
              <a:rPr lang="es-ES" dirty="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29</a:t>
            </a:fld>
            <a:endParaRPr lang="es-CO" dirty="0"/>
          </a:p>
        </p:txBody>
      </p:sp>
    </p:spTree>
    <p:extLst>
      <p:ext uri="{BB962C8B-B14F-4D97-AF65-F5344CB8AC3E}">
        <p14:creationId xmlns:p14="http://schemas.microsoft.com/office/powerpoint/2010/main" val="37633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Organización Mundial de la Salud. International </a:t>
            </a:r>
            <a:r>
              <a:rPr lang="es-ES" dirty="0" err="1"/>
              <a:t>statistical</a:t>
            </a:r>
            <a:r>
              <a:rPr lang="es-ES" dirty="0"/>
              <a:t> </a:t>
            </a:r>
            <a:r>
              <a:rPr lang="es-ES" dirty="0" err="1"/>
              <a:t>classification</a:t>
            </a:r>
            <a:r>
              <a:rPr lang="es-ES" dirty="0"/>
              <a:t> of </a:t>
            </a:r>
            <a:r>
              <a:rPr lang="es-ES" dirty="0" err="1"/>
              <a:t>diseases</a:t>
            </a:r>
            <a:r>
              <a:rPr lang="es-ES" dirty="0"/>
              <a:t> and </a:t>
            </a:r>
            <a:r>
              <a:rPr lang="es-ES" dirty="0" err="1"/>
              <a:t>related</a:t>
            </a:r>
            <a:r>
              <a:rPr lang="es-ES" dirty="0"/>
              <a:t> </a:t>
            </a:r>
            <a:r>
              <a:rPr lang="es-ES" dirty="0" err="1"/>
              <a:t>health</a:t>
            </a:r>
            <a:r>
              <a:rPr lang="es-ES" dirty="0"/>
              <a:t> </a:t>
            </a:r>
            <a:r>
              <a:rPr lang="es-ES" dirty="0" err="1"/>
              <a:t>problems</a:t>
            </a:r>
            <a:r>
              <a:rPr lang="es-ES" dirty="0"/>
              <a:t> CIE10: manual de instrucción. 10ma revisión. Edita OMS </a:t>
            </a:r>
            <a:r>
              <a:rPr lang="es-ES" dirty="0" err="1"/>
              <a:t>Genova</a:t>
            </a:r>
            <a:r>
              <a:rPr lang="es-ES" dirty="0"/>
              <a:t> –Suiza. 2011; 2: 152. 2. </a:t>
            </a:r>
          </a:p>
          <a:p>
            <a:endParaRPr lang="es-ES" dirty="0"/>
          </a:p>
          <a:p>
            <a:r>
              <a:rPr lang="es-ES" dirty="0"/>
              <a:t>Naciones Unidas. Objetivos de Desarrollo Sostenible: Agenda 2030. Objetivo 3: Garantizar una vida sana y promover el bienestar para todos en todas las edades. 2016. [Fecha de consulta: 28/05/2017]. Disponible en: http://www.un.org/sustainabledevelopment/es/health/.</a:t>
            </a:r>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30</a:t>
            </a:fld>
            <a:endParaRPr lang="es-CO" dirty="0"/>
          </a:p>
        </p:txBody>
      </p:sp>
    </p:spTree>
    <p:extLst>
      <p:ext uri="{BB962C8B-B14F-4D97-AF65-F5344CB8AC3E}">
        <p14:creationId xmlns:p14="http://schemas.microsoft.com/office/powerpoint/2010/main" val="20738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31</a:t>
            </a:fld>
            <a:endParaRPr lang="es-CO" dirty="0"/>
          </a:p>
        </p:txBody>
      </p:sp>
    </p:spTree>
    <p:extLst>
      <p:ext uri="{BB962C8B-B14F-4D97-AF65-F5344CB8AC3E}">
        <p14:creationId xmlns:p14="http://schemas.microsoft.com/office/powerpoint/2010/main" val="415655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32</a:t>
            </a:fld>
            <a:endParaRPr lang="es-CO" dirty="0"/>
          </a:p>
        </p:txBody>
      </p:sp>
    </p:spTree>
    <p:extLst>
      <p:ext uri="{BB962C8B-B14F-4D97-AF65-F5344CB8AC3E}">
        <p14:creationId xmlns:p14="http://schemas.microsoft.com/office/powerpoint/2010/main" val="252546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33</a:t>
            </a:fld>
            <a:endParaRPr lang="es-CO" dirty="0"/>
          </a:p>
        </p:txBody>
      </p:sp>
    </p:spTree>
    <p:extLst>
      <p:ext uri="{BB962C8B-B14F-4D97-AF65-F5344CB8AC3E}">
        <p14:creationId xmlns:p14="http://schemas.microsoft.com/office/powerpoint/2010/main" val="409227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ttps://www.google.com/search?q=morbilidad+materna+extrema&amp;tbm=isch&amp;ved=2ahUKEwjw0I-x2I3wAhViXTABHZVPA68Q2-cCegQIABAA&amp;oq=morbilidad+materna+extrema&amp;gs_lcp=CgNpbWcQAzICCAAyAggAMgYIABAFEB4yBAgAEBgyBAgAEBgyBAgAEBgyBAgAEBgyBAgAEBgyBAgAEBgyBAgAEBg6BAgAEEM6CAgAELEDEIMBOgUIABCxAzoECCMQJzoGCAAQCBAeUOOq1wFYidHXAWCp0tcBaAFwAHgAgAGRAYgBgxqSAQQwLjI3mAEAoAEBqgELZ3dzLXdpei1pbWfAAQE&amp;sclient=img&amp;ei=Xj1_YPCpAeK6wbkPlZ-N-Ao&amp;bih=880&amp;biw=1920&amp;rlz=1C1UUXU_esCO939CO939#imgrc=S0pz0aI4qJUzNM</a:t>
            </a:r>
          </a:p>
          <a:p>
            <a:endParaRPr lang="es-CO" dirty="0"/>
          </a:p>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4</a:t>
            </a:fld>
            <a:endParaRPr lang="es-CO" dirty="0"/>
          </a:p>
        </p:txBody>
      </p:sp>
    </p:spTree>
    <p:extLst>
      <p:ext uri="{BB962C8B-B14F-4D97-AF65-F5344CB8AC3E}">
        <p14:creationId xmlns:p14="http://schemas.microsoft.com/office/powerpoint/2010/main" val="3072599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34</a:t>
            </a:fld>
            <a:endParaRPr lang="es-CO" dirty="0"/>
          </a:p>
        </p:txBody>
      </p:sp>
    </p:spTree>
    <p:extLst>
      <p:ext uri="{BB962C8B-B14F-4D97-AF65-F5344CB8AC3E}">
        <p14:creationId xmlns:p14="http://schemas.microsoft.com/office/powerpoint/2010/main" val="2886592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35</a:t>
            </a:fld>
            <a:endParaRPr lang="es-CO" dirty="0"/>
          </a:p>
        </p:txBody>
      </p:sp>
    </p:spTree>
    <p:extLst>
      <p:ext uri="{BB962C8B-B14F-4D97-AF65-F5344CB8AC3E}">
        <p14:creationId xmlns:p14="http://schemas.microsoft.com/office/powerpoint/2010/main" val="119759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36</a:t>
            </a:fld>
            <a:endParaRPr lang="es-CO" dirty="0"/>
          </a:p>
        </p:txBody>
      </p:sp>
    </p:spTree>
    <p:extLst>
      <p:ext uri="{BB962C8B-B14F-4D97-AF65-F5344CB8AC3E}">
        <p14:creationId xmlns:p14="http://schemas.microsoft.com/office/powerpoint/2010/main" val="228376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F509BB9-4C25-466E-A4D9-CB163083CE4F}" type="slidenum">
              <a:rPr lang="es-CO" smtClean="0"/>
              <a:t>9</a:t>
            </a:fld>
            <a:endParaRPr lang="es-CO"/>
          </a:p>
        </p:txBody>
      </p:sp>
    </p:spTree>
    <p:extLst>
      <p:ext uri="{BB962C8B-B14F-4D97-AF65-F5344CB8AC3E}">
        <p14:creationId xmlns:p14="http://schemas.microsoft.com/office/powerpoint/2010/main" val="247566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11</a:t>
            </a:fld>
            <a:endParaRPr lang="es-CO"/>
          </a:p>
        </p:txBody>
      </p:sp>
    </p:spTree>
    <p:extLst>
      <p:ext uri="{BB962C8B-B14F-4D97-AF65-F5344CB8AC3E}">
        <p14:creationId xmlns:p14="http://schemas.microsoft.com/office/powerpoint/2010/main" val="102376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12</a:t>
            </a:fld>
            <a:endParaRPr lang="es-CO"/>
          </a:p>
        </p:txBody>
      </p:sp>
    </p:spTree>
    <p:extLst>
      <p:ext uri="{BB962C8B-B14F-4D97-AF65-F5344CB8AC3E}">
        <p14:creationId xmlns:p14="http://schemas.microsoft.com/office/powerpoint/2010/main" val="60951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13</a:t>
            </a:fld>
            <a:endParaRPr lang="es-CO"/>
          </a:p>
        </p:txBody>
      </p:sp>
    </p:spTree>
    <p:extLst>
      <p:ext uri="{BB962C8B-B14F-4D97-AF65-F5344CB8AC3E}">
        <p14:creationId xmlns:p14="http://schemas.microsoft.com/office/powerpoint/2010/main" val="301060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14</a:t>
            </a:fld>
            <a:endParaRPr lang="es-CO"/>
          </a:p>
        </p:txBody>
      </p:sp>
    </p:spTree>
    <p:extLst>
      <p:ext uri="{BB962C8B-B14F-4D97-AF65-F5344CB8AC3E}">
        <p14:creationId xmlns:p14="http://schemas.microsoft.com/office/powerpoint/2010/main" val="309733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F509BB9-4C25-466E-A4D9-CB163083CE4F}" type="slidenum">
              <a:rPr lang="es-CO" smtClean="0"/>
              <a:t>16</a:t>
            </a:fld>
            <a:endParaRPr lang="es-CO"/>
          </a:p>
        </p:txBody>
      </p:sp>
    </p:spTree>
    <p:extLst>
      <p:ext uri="{BB962C8B-B14F-4D97-AF65-F5344CB8AC3E}">
        <p14:creationId xmlns:p14="http://schemas.microsoft.com/office/powerpoint/2010/main" val="425457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3FD9E57-88DC-4DB7-A5A1-2E5EDD250FE3}" type="slidenum">
              <a:rPr lang="es-CO" smtClean="0"/>
              <a:t>21</a:t>
            </a:fld>
            <a:endParaRPr lang="es-CO"/>
          </a:p>
        </p:txBody>
      </p:sp>
    </p:spTree>
    <p:extLst>
      <p:ext uri="{BB962C8B-B14F-4D97-AF65-F5344CB8AC3E}">
        <p14:creationId xmlns:p14="http://schemas.microsoft.com/office/powerpoint/2010/main" val="267424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9A6F4FF5-7D4A-40ED-8E12-CA7EA1A4F1B2}" type="datetimeFigureOut">
              <a:rPr lang="es-CO" smtClean="0"/>
              <a:t>10/08/2022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346546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6F4FF5-7D4A-40ED-8E12-CA7EA1A4F1B2}" type="datetimeFigureOut">
              <a:rPr lang="es-CO" smtClean="0"/>
              <a:t>10/08/2022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7605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6F4FF5-7D4A-40ED-8E12-CA7EA1A4F1B2}" type="datetimeFigureOut">
              <a:rPr lang="es-CO" smtClean="0"/>
              <a:t>10/08/2022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50915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45179" y="277588"/>
            <a:ext cx="9584870" cy="914400"/>
          </a:xfrm>
        </p:spPr>
        <p:txBody>
          <a:bodyPr anchor="b">
            <a:normAutofit/>
          </a:bodyPr>
          <a:lstStyle>
            <a:lvl1pPr algn="l">
              <a:defRPr sz="2400"/>
            </a:lvl1pPr>
          </a:lstStyle>
          <a:p>
            <a:endParaRPr lang="es-CO" dirty="0"/>
          </a:p>
        </p:txBody>
      </p:sp>
      <p:sp>
        <p:nvSpPr>
          <p:cNvPr id="9" name="Marcador de texto 8"/>
          <p:cNvSpPr>
            <a:spLocks noGrp="1"/>
          </p:cNvSpPr>
          <p:nvPr>
            <p:ph type="body" sz="quarter" idx="13"/>
          </p:nvPr>
        </p:nvSpPr>
        <p:spPr>
          <a:xfrm>
            <a:off x="2253343" y="1520825"/>
            <a:ext cx="9584871" cy="5026932"/>
          </a:xfrm>
        </p:spPr>
        <p:txBody>
          <a:bodyPr/>
          <a:lstStyle>
            <a:lvl1pPr marL="0" indent="0">
              <a:buNone/>
              <a:defRPr sz="2400">
                <a:solidFill>
                  <a:schemeClr val="tx2">
                    <a:lumMod val="75000"/>
                  </a:schemeClr>
                </a:solidFill>
              </a:defRPr>
            </a:lvl1pPr>
            <a:lvl2pPr marL="457189" indent="0">
              <a:buNone/>
              <a:defRPr sz="2200">
                <a:solidFill>
                  <a:schemeClr val="tx2">
                    <a:lumMod val="75000"/>
                  </a:schemeClr>
                </a:solidFill>
              </a:defRPr>
            </a:lvl2pPr>
            <a:lvl3pPr marL="914377" indent="0">
              <a:buNone/>
              <a:defRPr>
                <a:solidFill>
                  <a:schemeClr val="tx2">
                    <a:lumMod val="75000"/>
                  </a:schemeClr>
                </a:solidFill>
              </a:defRPr>
            </a:lvl3pPr>
            <a:lvl4pPr marL="1371566" indent="0">
              <a:buNone/>
              <a:defRPr>
                <a:solidFill>
                  <a:schemeClr val="tx2">
                    <a:lumMod val="75000"/>
                  </a:schemeClr>
                </a:solidFill>
              </a:defRPr>
            </a:lvl4pPr>
            <a:lvl5pPr marL="1828755" indent="0">
              <a:buNone/>
              <a:defRPr>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72605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A6F4FF5-7D4A-40ED-8E12-CA7EA1A4F1B2}" type="datetimeFigureOut">
              <a:rPr lang="es-CO" smtClean="0"/>
              <a:t>10/08/2022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301438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A6F4FF5-7D4A-40ED-8E12-CA7EA1A4F1B2}" type="datetimeFigureOut">
              <a:rPr lang="es-CO" smtClean="0"/>
              <a:t>10/08/2022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395038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9A6F4FF5-7D4A-40ED-8E12-CA7EA1A4F1B2}" type="datetimeFigureOut">
              <a:rPr lang="es-CO" smtClean="0"/>
              <a:t>10/08/2022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136972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9A6F4FF5-7D4A-40ED-8E12-CA7EA1A4F1B2}" type="datetimeFigureOut">
              <a:rPr lang="es-CO" smtClean="0"/>
              <a:t>10/08/2022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30688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A6F4FF5-7D4A-40ED-8E12-CA7EA1A4F1B2}" type="datetimeFigureOut">
              <a:rPr lang="es-CO" smtClean="0"/>
              <a:t>10/08/2022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255168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6F4FF5-7D4A-40ED-8E12-CA7EA1A4F1B2}" type="datetimeFigureOut">
              <a:rPr lang="es-CO" smtClean="0"/>
              <a:t>10/08/2022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96916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6F4FF5-7D4A-40ED-8E12-CA7EA1A4F1B2}" type="datetimeFigureOut">
              <a:rPr lang="es-CO" smtClean="0"/>
              <a:t>10/08/2022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375533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A6F4FF5-7D4A-40ED-8E12-CA7EA1A4F1B2}" type="datetimeFigureOut">
              <a:rPr lang="es-CO" smtClean="0"/>
              <a:t>10/08/2022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2AFA95B-4302-44A6-9EE3-EC1FFBA9E1E7}" type="slidenum">
              <a:rPr lang="es-CO" smtClean="0"/>
              <a:t>‹Nº›</a:t>
            </a:fld>
            <a:endParaRPr lang="es-CO"/>
          </a:p>
        </p:txBody>
      </p:sp>
    </p:spTree>
    <p:extLst>
      <p:ext uri="{BB962C8B-B14F-4D97-AF65-F5344CB8AC3E}">
        <p14:creationId xmlns:p14="http://schemas.microsoft.com/office/powerpoint/2010/main" val="273758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F4FF5-7D4A-40ED-8E12-CA7EA1A4F1B2}" type="datetimeFigureOut">
              <a:rPr lang="es-CO" smtClean="0"/>
              <a:t>10/08/2022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FA95B-4302-44A6-9EE3-EC1FFBA9E1E7}" type="slidenum">
              <a:rPr lang="es-CO" smtClean="0"/>
              <a:t>‹Nº›</a:t>
            </a:fld>
            <a:endParaRPr lang="es-CO"/>
          </a:p>
        </p:txBody>
      </p:sp>
    </p:spTree>
    <p:extLst>
      <p:ext uri="{BB962C8B-B14F-4D97-AF65-F5344CB8AC3E}">
        <p14:creationId xmlns:p14="http://schemas.microsoft.com/office/powerpoint/2010/main" val="85692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1524000" y="4285863"/>
            <a:ext cx="9144000" cy="9486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000" b="1" dirty="0" smtClean="0">
                <a:solidFill>
                  <a:schemeClr val="bg1"/>
                </a:solidFill>
                <a:latin typeface="+mn-lt"/>
              </a:rPr>
              <a:t>Maternidad Segura</a:t>
            </a:r>
            <a:endParaRPr lang="es-CO" sz="5000" b="1" dirty="0">
              <a:solidFill>
                <a:schemeClr val="bg1"/>
              </a:solidFill>
              <a:latin typeface="+mn-lt"/>
            </a:endParaRPr>
          </a:p>
        </p:txBody>
      </p:sp>
    </p:spTree>
    <p:extLst>
      <p:ext uri="{BB962C8B-B14F-4D97-AF65-F5344CB8AC3E}">
        <p14:creationId xmlns:p14="http://schemas.microsoft.com/office/powerpoint/2010/main" val="399056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pic>
        <p:nvPicPr>
          <p:cNvPr id="4" name="Imagen 3">
            <a:extLst>
              <a:ext uri="{FF2B5EF4-FFF2-40B4-BE49-F238E27FC236}">
                <a16:creationId xmlns:a16="http://schemas.microsoft.com/office/drawing/2014/main" xmlns="" id="{EAD45F46-01F2-4FC9-84ED-BD5A3A89DB68}"/>
              </a:ext>
            </a:extLst>
          </p:cNvPr>
          <p:cNvPicPr>
            <a:picLocks noChangeAspect="1"/>
          </p:cNvPicPr>
          <p:nvPr/>
        </p:nvPicPr>
        <p:blipFill rotWithShape="1">
          <a:blip r:embed="rId2"/>
          <a:srcRect l="25653" t="30000" r="7103" b="12494"/>
          <a:stretch/>
        </p:blipFill>
        <p:spPr>
          <a:xfrm>
            <a:off x="1996786" y="1901537"/>
            <a:ext cx="8198427" cy="3943709"/>
          </a:xfrm>
          <a:prstGeom prst="rect">
            <a:avLst/>
          </a:prstGeom>
        </p:spPr>
      </p:pic>
    </p:spTree>
    <p:extLst>
      <p:ext uri="{BB962C8B-B14F-4D97-AF65-F5344CB8AC3E}">
        <p14:creationId xmlns:p14="http://schemas.microsoft.com/office/powerpoint/2010/main" val="320433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7" name="Rectángulo 6"/>
          <p:cNvSpPr/>
          <p:nvPr/>
        </p:nvSpPr>
        <p:spPr>
          <a:xfrm>
            <a:off x="1064381" y="1895867"/>
            <a:ext cx="10615001" cy="310919"/>
          </a:xfrm>
          <a:prstGeom prst="rect">
            <a:avLst/>
          </a:prstGeom>
        </p:spPr>
        <p:txBody>
          <a:bodyPr wrap="square">
            <a:spAutoFit/>
          </a:bodyPr>
          <a:lstStyle/>
          <a:p>
            <a:pPr algn="just">
              <a:lnSpc>
                <a:spcPct val="110000"/>
              </a:lnSpc>
              <a:spcBef>
                <a:spcPts val="0"/>
              </a:spcBef>
            </a:pPr>
            <a:r>
              <a:rPr lang="es-CO" sz="1400" b="1" dirty="0">
                <a:latin typeface="Arial" panose="020B0604020202020204" pitchFamily="34" charset="0"/>
                <a:cs typeface="Arial" panose="020B0604020202020204" pitchFamily="34" charset="0"/>
              </a:rPr>
              <a:t>AÑO 2022</a:t>
            </a:r>
          </a:p>
        </p:txBody>
      </p:sp>
      <p:pic>
        <p:nvPicPr>
          <p:cNvPr id="4" name="Imagen 3">
            <a:extLst>
              <a:ext uri="{FF2B5EF4-FFF2-40B4-BE49-F238E27FC236}">
                <a16:creationId xmlns:a16="http://schemas.microsoft.com/office/drawing/2014/main" xmlns="" id="{E4619197-FCE2-42C0-942C-B926C22FAD34}"/>
              </a:ext>
            </a:extLst>
          </p:cNvPr>
          <p:cNvPicPr>
            <a:picLocks noChangeAspect="1"/>
          </p:cNvPicPr>
          <p:nvPr/>
        </p:nvPicPr>
        <p:blipFill rotWithShape="1">
          <a:blip r:embed="rId3"/>
          <a:srcRect l="25483" t="38182" r="7273" b="11933"/>
          <a:stretch/>
        </p:blipFill>
        <p:spPr>
          <a:xfrm>
            <a:off x="1624060" y="2331362"/>
            <a:ext cx="9025191" cy="3766121"/>
          </a:xfrm>
          <a:prstGeom prst="rect">
            <a:avLst/>
          </a:prstGeom>
        </p:spPr>
      </p:pic>
    </p:spTree>
    <p:extLst>
      <p:ext uri="{BB962C8B-B14F-4D97-AF65-F5344CB8AC3E}">
        <p14:creationId xmlns:p14="http://schemas.microsoft.com/office/powerpoint/2010/main" val="420358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7" name="Rectángulo 6"/>
          <p:cNvSpPr/>
          <p:nvPr/>
        </p:nvSpPr>
        <p:spPr>
          <a:xfrm>
            <a:off x="1064381" y="1895867"/>
            <a:ext cx="10615001" cy="310919"/>
          </a:xfrm>
          <a:prstGeom prst="rect">
            <a:avLst/>
          </a:prstGeom>
        </p:spPr>
        <p:txBody>
          <a:bodyPr wrap="square">
            <a:spAutoFit/>
          </a:bodyPr>
          <a:lstStyle/>
          <a:p>
            <a:pPr algn="just">
              <a:lnSpc>
                <a:spcPct val="110000"/>
              </a:lnSpc>
              <a:spcBef>
                <a:spcPts val="0"/>
              </a:spcBef>
            </a:pPr>
            <a:r>
              <a:rPr lang="es-CO" sz="1400" b="1" dirty="0">
                <a:latin typeface="Arial" panose="020B0604020202020204" pitchFamily="34" charset="0"/>
                <a:cs typeface="Arial" panose="020B0604020202020204" pitchFamily="34" charset="0"/>
              </a:rPr>
              <a:t>AÑO 2022</a:t>
            </a:r>
          </a:p>
        </p:txBody>
      </p:sp>
      <p:pic>
        <p:nvPicPr>
          <p:cNvPr id="5" name="Imagen 4">
            <a:extLst>
              <a:ext uri="{FF2B5EF4-FFF2-40B4-BE49-F238E27FC236}">
                <a16:creationId xmlns:a16="http://schemas.microsoft.com/office/drawing/2014/main" xmlns="" id="{6230307A-0DAB-4B95-B8CD-FF58DD3E4863}"/>
              </a:ext>
            </a:extLst>
          </p:cNvPr>
          <p:cNvPicPr>
            <a:picLocks noChangeAspect="1"/>
          </p:cNvPicPr>
          <p:nvPr/>
        </p:nvPicPr>
        <p:blipFill rotWithShape="1">
          <a:blip r:embed="rId3"/>
          <a:srcRect l="25654" t="22272" r="7017" b="12495"/>
          <a:stretch/>
        </p:blipFill>
        <p:spPr>
          <a:xfrm>
            <a:off x="2070044" y="2109515"/>
            <a:ext cx="7772399" cy="4235805"/>
          </a:xfrm>
          <a:prstGeom prst="rect">
            <a:avLst/>
          </a:prstGeom>
        </p:spPr>
      </p:pic>
    </p:spTree>
    <p:extLst>
      <p:ext uri="{BB962C8B-B14F-4D97-AF65-F5344CB8AC3E}">
        <p14:creationId xmlns:p14="http://schemas.microsoft.com/office/powerpoint/2010/main" val="37157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7" name="Rectángulo 6"/>
          <p:cNvSpPr/>
          <p:nvPr/>
        </p:nvSpPr>
        <p:spPr>
          <a:xfrm>
            <a:off x="1064381" y="1895867"/>
            <a:ext cx="10615001" cy="310919"/>
          </a:xfrm>
          <a:prstGeom prst="rect">
            <a:avLst/>
          </a:prstGeom>
        </p:spPr>
        <p:txBody>
          <a:bodyPr wrap="square">
            <a:spAutoFit/>
          </a:bodyPr>
          <a:lstStyle/>
          <a:p>
            <a:pPr algn="just">
              <a:lnSpc>
                <a:spcPct val="110000"/>
              </a:lnSpc>
              <a:spcBef>
                <a:spcPts val="0"/>
              </a:spcBef>
            </a:pPr>
            <a:r>
              <a:rPr lang="es-CO" sz="1400" b="1" dirty="0">
                <a:latin typeface="Arial" panose="020B0604020202020204" pitchFamily="34" charset="0"/>
                <a:cs typeface="Arial" panose="020B0604020202020204" pitchFamily="34" charset="0"/>
              </a:rPr>
              <a:t>AÑO 2022</a:t>
            </a:r>
          </a:p>
        </p:txBody>
      </p:sp>
      <p:pic>
        <p:nvPicPr>
          <p:cNvPr id="4" name="Imagen 3">
            <a:extLst>
              <a:ext uri="{FF2B5EF4-FFF2-40B4-BE49-F238E27FC236}">
                <a16:creationId xmlns:a16="http://schemas.microsoft.com/office/drawing/2014/main" xmlns="" id="{942FE7F9-64BA-40D4-8DC0-CA782DADABC9}"/>
              </a:ext>
            </a:extLst>
          </p:cNvPr>
          <p:cNvPicPr>
            <a:picLocks noChangeAspect="1"/>
          </p:cNvPicPr>
          <p:nvPr/>
        </p:nvPicPr>
        <p:blipFill rotWithShape="1">
          <a:blip r:embed="rId3"/>
          <a:srcRect l="26164" t="24242" r="7614" b="17424"/>
          <a:stretch/>
        </p:blipFill>
        <p:spPr>
          <a:xfrm>
            <a:off x="2379519" y="1895867"/>
            <a:ext cx="8967354" cy="4443285"/>
          </a:xfrm>
          <a:prstGeom prst="rect">
            <a:avLst/>
          </a:prstGeom>
        </p:spPr>
      </p:pic>
    </p:spTree>
    <p:extLst>
      <p:ext uri="{BB962C8B-B14F-4D97-AF65-F5344CB8AC3E}">
        <p14:creationId xmlns:p14="http://schemas.microsoft.com/office/powerpoint/2010/main" val="82929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7" name="Rectángulo 6"/>
          <p:cNvSpPr/>
          <p:nvPr/>
        </p:nvSpPr>
        <p:spPr>
          <a:xfrm>
            <a:off x="1064381" y="1895867"/>
            <a:ext cx="10615001" cy="310919"/>
          </a:xfrm>
          <a:prstGeom prst="rect">
            <a:avLst/>
          </a:prstGeom>
        </p:spPr>
        <p:txBody>
          <a:bodyPr wrap="square">
            <a:spAutoFit/>
          </a:bodyPr>
          <a:lstStyle/>
          <a:p>
            <a:pPr algn="just">
              <a:lnSpc>
                <a:spcPct val="110000"/>
              </a:lnSpc>
              <a:spcBef>
                <a:spcPts val="0"/>
              </a:spcBef>
            </a:pPr>
            <a:r>
              <a:rPr lang="es-CO" sz="1400" b="1" dirty="0">
                <a:latin typeface="Arial" panose="020B0604020202020204" pitchFamily="34" charset="0"/>
                <a:cs typeface="Arial" panose="020B0604020202020204" pitchFamily="34" charset="0"/>
              </a:rPr>
              <a:t>AÑO 2022</a:t>
            </a:r>
          </a:p>
        </p:txBody>
      </p:sp>
      <p:pic>
        <p:nvPicPr>
          <p:cNvPr id="4" name="Imagen 3">
            <a:extLst>
              <a:ext uri="{FF2B5EF4-FFF2-40B4-BE49-F238E27FC236}">
                <a16:creationId xmlns:a16="http://schemas.microsoft.com/office/drawing/2014/main" xmlns="" id="{942FE7F9-64BA-40D4-8DC0-CA782DADABC9}"/>
              </a:ext>
            </a:extLst>
          </p:cNvPr>
          <p:cNvPicPr>
            <a:picLocks noChangeAspect="1"/>
          </p:cNvPicPr>
          <p:nvPr/>
        </p:nvPicPr>
        <p:blipFill rotWithShape="1">
          <a:blip r:embed="rId3"/>
          <a:srcRect l="26164" t="24242" r="7614" b="17424"/>
          <a:stretch/>
        </p:blipFill>
        <p:spPr>
          <a:xfrm>
            <a:off x="2379519" y="1895867"/>
            <a:ext cx="8967354" cy="4443285"/>
          </a:xfrm>
          <a:prstGeom prst="rect">
            <a:avLst/>
          </a:prstGeom>
        </p:spPr>
      </p:pic>
    </p:spTree>
    <p:extLst>
      <p:ext uri="{BB962C8B-B14F-4D97-AF65-F5344CB8AC3E}">
        <p14:creationId xmlns:p14="http://schemas.microsoft.com/office/powerpoint/2010/main" val="51636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6302" y="1043706"/>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endParaRPr lang="es-CO" sz="2800" b="1" dirty="0">
              <a:ln/>
              <a:solidFill>
                <a:schemeClr val="accent4"/>
              </a:solidFill>
              <a:latin typeface="Arial" panose="020B0604020202020204" pitchFamily="34" charset="0"/>
              <a:cs typeface="Arial" panose="020B0604020202020204" pitchFamily="34" charset="0"/>
            </a:endParaRPr>
          </a:p>
        </p:txBody>
      </p:sp>
      <p:sp>
        <p:nvSpPr>
          <p:cNvPr id="3" name="Marcador de texto 2"/>
          <p:cNvSpPr>
            <a:spLocks noGrp="1"/>
          </p:cNvSpPr>
          <p:nvPr>
            <p:ph type="body" sz="quarter" idx="13"/>
          </p:nvPr>
        </p:nvSpPr>
        <p:spPr>
          <a:xfrm>
            <a:off x="836436" y="2051220"/>
            <a:ext cx="10144602" cy="4117595"/>
          </a:xfrm>
        </p:spPr>
        <p:txBody>
          <a:bodyPr>
            <a:normAutofit/>
          </a:bodyPr>
          <a:lstStyle/>
          <a:p>
            <a:r>
              <a:rPr lang="es-CO" sz="1400" dirty="0">
                <a:solidFill>
                  <a:schemeClr val="tx1"/>
                </a:solidFill>
                <a:latin typeface="Arial" panose="020B0604020202020204" pitchFamily="34" charset="0"/>
                <a:cs typeface="Arial" panose="020B0604020202020204" pitchFamily="34" charset="0"/>
              </a:rPr>
              <a:t>Para el municipio de Itagüí se han presentado un aumento en la tendencia para los casos notificados de Morbilidad Materna Extrema, para el año 2021, se terminó con 142 casos reportados, un aumento considerable con respecto al año 2020 donde se habían reportado 83 casos. </a:t>
            </a:r>
          </a:p>
          <a:p>
            <a:r>
              <a:rPr lang="es-CO" sz="1400" dirty="0">
                <a:solidFill>
                  <a:schemeClr val="tx1"/>
                </a:solidFill>
                <a:latin typeface="Arial" panose="020B0604020202020204" pitchFamily="34" charset="0"/>
                <a:cs typeface="Arial" panose="020B0604020202020204" pitchFamily="34" charset="0"/>
              </a:rPr>
              <a:t>Para el año 2022, a semana epidemiológica N° 15 se han reportado para el municipio 38 casos.</a:t>
            </a:r>
          </a:p>
          <a:p>
            <a:endParaRPr lang="es-CO" sz="1400" dirty="0">
              <a:solidFill>
                <a:schemeClr val="tx1"/>
              </a:solidFill>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xmlns="" id="{00000000-0008-0000-0000-000003000000}"/>
              </a:ext>
            </a:extLst>
          </p:cNvPr>
          <p:cNvGraphicFramePr>
            <a:graphicFrameLocks/>
          </p:cNvGraphicFramePr>
          <p:nvPr>
            <p:extLst/>
          </p:nvPr>
        </p:nvGraphicFramePr>
        <p:xfrm>
          <a:off x="2232660" y="3429000"/>
          <a:ext cx="6838604" cy="3233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504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085031"/>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55522" y="6517907"/>
            <a:ext cx="10510837" cy="340093"/>
          </a:xfrm>
          <a:prstGeom prst="rect">
            <a:avLst/>
          </a:prstGeom>
        </p:spPr>
        <p:txBody>
          <a:bodyPr wrap="square">
            <a:spAutoFit/>
          </a:bodyPr>
          <a:lstStyle/>
          <a:p>
            <a:pPr>
              <a:lnSpc>
                <a:spcPct val="115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Casos de Morbilidad Materna Extrema notificados en el Sivigila por semana epidemiologica, año </a:t>
            </a:r>
            <a:r>
              <a:rPr lang="es-CO" sz="1400" dirty="0" smtClean="0">
                <a:latin typeface="Arial" panose="020B0604020202020204" pitchFamily="34" charset="0"/>
                <a:ea typeface="Calibri" panose="020F0502020204030204" pitchFamily="34" charset="0"/>
                <a:cs typeface="Times New Roman" panose="02020603050405020304" pitchFamily="18" charset="0"/>
              </a:rPr>
              <a:t>2022</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redondeado 2"/>
          <p:cNvSpPr/>
          <p:nvPr/>
        </p:nvSpPr>
        <p:spPr>
          <a:xfrm>
            <a:off x="2823174" y="2201748"/>
            <a:ext cx="2586189" cy="61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43 casos a semana epidemiológica 15</a:t>
            </a:r>
          </a:p>
        </p:txBody>
      </p:sp>
      <p:sp>
        <p:nvSpPr>
          <p:cNvPr id="4" name="Rectángulo redondeado 3"/>
          <p:cNvSpPr/>
          <p:nvPr/>
        </p:nvSpPr>
        <p:spPr>
          <a:xfrm>
            <a:off x="8947519" y="2206440"/>
            <a:ext cx="2586189" cy="61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38 casos a semana epidemiológica 15</a:t>
            </a:r>
          </a:p>
        </p:txBody>
      </p:sp>
      <p:sp>
        <p:nvSpPr>
          <p:cNvPr id="8" name="Elipse 7"/>
          <p:cNvSpPr/>
          <p:nvPr/>
        </p:nvSpPr>
        <p:spPr>
          <a:xfrm>
            <a:off x="434661" y="2325746"/>
            <a:ext cx="2067004" cy="36848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O" dirty="0"/>
              <a:t>Año 2021</a:t>
            </a:r>
          </a:p>
        </p:txBody>
      </p:sp>
      <p:sp>
        <p:nvSpPr>
          <p:cNvPr id="11" name="Elipse 10"/>
          <p:cNvSpPr/>
          <p:nvPr/>
        </p:nvSpPr>
        <p:spPr>
          <a:xfrm>
            <a:off x="6557978" y="2325746"/>
            <a:ext cx="2067004" cy="36848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CO" dirty="0"/>
              <a:t>Año 2022</a:t>
            </a:r>
          </a:p>
        </p:txBody>
      </p:sp>
      <p:graphicFrame>
        <p:nvGraphicFramePr>
          <p:cNvPr id="9" name="Gráfico 8">
            <a:extLst>
              <a:ext uri="{FF2B5EF4-FFF2-40B4-BE49-F238E27FC236}">
                <a16:creationId xmlns:a16="http://schemas.microsoft.com/office/drawing/2014/main" xmlns="" id="{00000000-0008-0000-0000-000002000000}"/>
              </a:ext>
            </a:extLst>
          </p:cNvPr>
          <p:cNvGraphicFramePr>
            <a:graphicFrameLocks/>
          </p:cNvGraphicFramePr>
          <p:nvPr>
            <p:extLst/>
          </p:nvPr>
        </p:nvGraphicFramePr>
        <p:xfrm>
          <a:off x="586869" y="3303347"/>
          <a:ext cx="11018261" cy="2701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150710"/>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55522" y="6513716"/>
            <a:ext cx="10510837" cy="324128"/>
          </a:xfrm>
          <a:prstGeom prst="rect">
            <a:avLst/>
          </a:prstGeom>
        </p:spPr>
        <p:txBody>
          <a:bodyPr wrap="square">
            <a:spAutoFit/>
          </a:bodyPr>
          <a:lstStyle/>
          <a:p>
            <a:pPr>
              <a:lnSpc>
                <a:spcPct val="115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Casos de Morbilidad Materna Extrema notificados en el Sivigila por grupo de edad, año </a:t>
            </a:r>
            <a:r>
              <a:rPr lang="es-CO" sz="1400" dirty="0">
                <a:latin typeface="Arial" panose="020B0604020202020204" pitchFamily="34" charset="0"/>
                <a:ea typeface="Calibri" panose="020F0502020204030204" pitchFamily="34" charset="0"/>
                <a:cs typeface="Times New Roman" panose="02020603050405020304" pitchFamily="18" charset="0"/>
              </a:rPr>
              <a:t>2022</a:t>
            </a:r>
            <a:endParaRPr lang="es-CO"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xmlns="" id="{F6875858-5358-4B6B-B8FF-8C859EFFD7C2}"/>
              </a:ext>
            </a:extLst>
          </p:cNvPr>
          <p:cNvGraphicFramePr>
            <a:graphicFrameLocks/>
          </p:cNvGraphicFramePr>
          <p:nvPr>
            <p:extLst/>
          </p:nvPr>
        </p:nvGraphicFramePr>
        <p:xfrm>
          <a:off x="1444337" y="2167349"/>
          <a:ext cx="9749962" cy="3891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330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289395"/>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graphicFrame>
        <p:nvGraphicFramePr>
          <p:cNvPr id="9" name="Gráfico 8">
            <a:extLst>
              <a:ext uri="{FF2B5EF4-FFF2-40B4-BE49-F238E27FC236}">
                <a16:creationId xmlns:a16="http://schemas.microsoft.com/office/drawing/2014/main" xmlns="" id="{240ACDDE-A35D-4190-A8FB-12F31EE49324}"/>
              </a:ext>
            </a:extLst>
          </p:cNvPr>
          <p:cNvGraphicFramePr>
            <a:graphicFrameLocks/>
          </p:cNvGraphicFramePr>
          <p:nvPr>
            <p:extLst/>
          </p:nvPr>
        </p:nvGraphicFramePr>
        <p:xfrm>
          <a:off x="1498023" y="2529840"/>
          <a:ext cx="9474777" cy="349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47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1489" y="1289395"/>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11" name="Rectángulo 10"/>
          <p:cNvSpPr/>
          <p:nvPr/>
        </p:nvSpPr>
        <p:spPr>
          <a:xfrm>
            <a:off x="791533" y="3257998"/>
            <a:ext cx="4992740" cy="1569660"/>
          </a:xfrm>
          <a:prstGeom prst="rect">
            <a:avLst/>
          </a:prstGeom>
        </p:spPr>
        <p:txBody>
          <a:bodyPr wrap="square">
            <a:spAutoFit/>
          </a:bodyPr>
          <a:lstStyle/>
          <a:p>
            <a:pPr algn="just">
              <a:spcAft>
                <a:spcPts val="0"/>
              </a:spcAft>
            </a:pP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 respecto a la terminación de la gestación de los casos notificados como Morbilidad Materna Extrema para el año 2021, el 36% terminó en parto, el 27% en cesárea, el 23% continua en embarazo, el 7% presento parto instrumentado y el 7% termino en aborto.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xmlns="" id="{00000000-0008-0000-0000-00000A000000}"/>
              </a:ext>
            </a:extLst>
          </p:cNvPr>
          <p:cNvGraphicFramePr>
            <a:graphicFrameLocks/>
          </p:cNvGraphicFramePr>
          <p:nvPr>
            <p:extLst/>
          </p:nvPr>
        </p:nvGraphicFramePr>
        <p:xfrm>
          <a:off x="5873924" y="2608883"/>
          <a:ext cx="6185882" cy="3113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62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289" y="1285678"/>
            <a:ext cx="9584870" cy="914400"/>
          </a:xfrm>
        </p:spPr>
        <p:txBody>
          <a:bodyPr>
            <a:noAutofit/>
          </a:bodyPr>
          <a:lstStyle/>
          <a:p>
            <a:pPr algn="ctr"/>
            <a:r>
              <a:rPr lang="es-CO" sz="6000" dirty="0">
                <a:ln w="0"/>
                <a:solidFill>
                  <a:srgbClr val="26B6CD"/>
                </a:solidFill>
                <a:effectLst>
                  <a:outerShdw blurRad="38100" dist="25400" dir="5400000" algn="ctr" rotWithShape="0">
                    <a:srgbClr val="6E747A">
                      <a:alpha val="43000"/>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Maternidad Segura</a:t>
            </a:r>
          </a:p>
        </p:txBody>
      </p:sp>
      <p:sp>
        <p:nvSpPr>
          <p:cNvPr id="4" name="AutoShape 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CuadroTexto 5"/>
          <p:cNvSpPr txBox="1"/>
          <p:nvPr/>
        </p:nvSpPr>
        <p:spPr>
          <a:xfrm>
            <a:off x="1432513" y="5616664"/>
            <a:ext cx="5186254" cy="1342584"/>
          </a:xfrm>
          <a:prstGeom prst="rect">
            <a:avLst/>
          </a:prstGeom>
          <a:noFill/>
          <a:ln w="66675">
            <a:noFill/>
            <a:round/>
          </a:ln>
        </p:spPr>
        <p:txBody>
          <a:bodyPr wrap="square" lIns="360000" tIns="360000" rIns="360000" bIns="360000" rtlCol="0">
            <a:spAutoFit/>
          </a:bodyPr>
          <a:lstStyle/>
          <a:p>
            <a:r>
              <a:rPr lang="es-ES_tradnl" sz="1000" dirty="0">
                <a:latin typeface="Arial" panose="020B0604020202020204" pitchFamily="34" charset="0"/>
                <a:cs typeface="Arial" panose="020B0604020202020204" pitchFamily="34" charset="0"/>
              </a:rPr>
              <a:t>Por: Mónica Román Sánchez</a:t>
            </a:r>
          </a:p>
          <a:p>
            <a:r>
              <a:rPr lang="es-ES_tradnl" sz="1000" dirty="0">
                <a:latin typeface="Arial" panose="020B0604020202020204" pitchFamily="34" charset="0"/>
                <a:cs typeface="Arial" panose="020B0604020202020204" pitchFamily="34" charset="0"/>
              </a:rPr>
              <a:t>GESIS Salud Publica</a:t>
            </a:r>
          </a:p>
          <a:p>
            <a:r>
              <a:rPr lang="es-ES_tradnl" sz="1000" dirty="0">
                <a:latin typeface="Arial" panose="020B0604020202020204" pitchFamily="34" charset="0"/>
                <a:cs typeface="Arial" panose="020B0604020202020204" pitchFamily="34" charset="0"/>
              </a:rPr>
              <a:t>Secretaria de Salud y Protección Social</a:t>
            </a:r>
          </a:p>
          <a:p>
            <a:r>
              <a:rPr lang="es-ES_tradnl" sz="1000" dirty="0">
                <a:latin typeface="Arial" panose="020B0604020202020204" pitchFamily="34" charset="0"/>
                <a:cs typeface="Arial" panose="020B0604020202020204" pitchFamily="34" charset="0"/>
              </a:rPr>
              <a:t>Municipio de Itagüí - 2022</a:t>
            </a:r>
            <a:endParaRPr lang="es-CO" sz="1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23711" t="66594" r="67482" b="13132"/>
          <a:stretch/>
        </p:blipFill>
        <p:spPr>
          <a:xfrm>
            <a:off x="155575" y="4901894"/>
            <a:ext cx="1448437" cy="1875539"/>
          </a:xfrm>
          <a:prstGeom prst="rect">
            <a:avLst/>
          </a:prstGeom>
        </p:spPr>
      </p:pic>
      <p:pic>
        <p:nvPicPr>
          <p:cNvPr id="2050" name="Picture 2" descr="Factores de riesgo de morbilidad materna extrema en la unidad de cuidados  intensivos | Pupo Jiménez | MULTIMED">
            <a:extLst>
              <a:ext uri="{FF2B5EF4-FFF2-40B4-BE49-F238E27FC236}">
                <a16:creationId xmlns:a16="http://schemas.microsoft.com/office/drawing/2014/main" xmlns="" id="{BCB65D9C-4069-46DB-8F69-5F40A9DED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422" y="2557463"/>
            <a:ext cx="4222605" cy="280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87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5203" y="1159597"/>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0" y="6340935"/>
            <a:ext cx="7725747" cy="517065"/>
          </a:xfrm>
          <a:prstGeom prst="rect">
            <a:avLst/>
          </a:prstGeom>
        </p:spPr>
        <p:txBody>
          <a:bodyPr wrap="square">
            <a:spAutoFit/>
          </a:bodyPr>
          <a:lstStyle/>
          <a:p>
            <a:pPr>
              <a:lnSpc>
                <a:spcPct val="115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Casos de Morbilidad Materna Extrema notificados en el Sivigila por momento de ocurrencia con relación a la terminación de la gestación, año 2020-2021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áfico 8">
            <a:extLst>
              <a:ext uri="{FF2B5EF4-FFF2-40B4-BE49-F238E27FC236}">
                <a16:creationId xmlns:a16="http://schemas.microsoft.com/office/drawing/2014/main" xmlns="" id="{79587742-F006-4000-8CB2-7080FDA7F997}"/>
              </a:ext>
            </a:extLst>
          </p:cNvPr>
          <p:cNvGraphicFramePr>
            <a:graphicFrameLocks/>
          </p:cNvGraphicFramePr>
          <p:nvPr>
            <p:extLst/>
          </p:nvPr>
        </p:nvGraphicFramePr>
        <p:xfrm>
          <a:off x="2077638" y="2482575"/>
          <a:ext cx="7620000" cy="3470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169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2003" y="1114640"/>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7" name="Rectángulo 6"/>
          <p:cNvSpPr/>
          <p:nvPr/>
        </p:nvSpPr>
        <p:spPr>
          <a:xfrm>
            <a:off x="108624" y="6517907"/>
            <a:ext cx="11974749" cy="340093"/>
          </a:xfrm>
          <a:prstGeom prst="rect">
            <a:avLst/>
          </a:prstGeom>
        </p:spPr>
        <p:txBody>
          <a:bodyPr wrap="square">
            <a:spAutoFit/>
          </a:bodyPr>
          <a:lstStyle/>
          <a:p>
            <a:pPr>
              <a:lnSpc>
                <a:spcPct val="115000"/>
              </a:lnSpc>
              <a:spcAft>
                <a:spcPts val="0"/>
              </a:spcAft>
            </a:pPr>
            <a:r>
              <a:rPr lang="es-CO" sz="1400" dirty="0">
                <a:latin typeface="Arial" panose="020B0604020202020204" pitchFamily="34" charset="0"/>
                <a:ea typeface="Calibri" panose="020F0502020204030204" pitchFamily="34" charset="0"/>
                <a:cs typeface="Times New Roman" panose="02020603050405020304" pitchFamily="18" charset="0"/>
              </a:rPr>
              <a:t>Casos de Morbilidad Materna Extrema notificados en el Sivigila por falla orgánica, </a:t>
            </a:r>
            <a:r>
              <a:rPr lang="es-CO" sz="1400" dirty="0" smtClean="0">
                <a:latin typeface="Arial" panose="020B0604020202020204" pitchFamily="34" charset="0"/>
                <a:ea typeface="Calibri" panose="020F0502020204030204" pitchFamily="34" charset="0"/>
                <a:cs typeface="Times New Roman" panose="02020603050405020304" pitchFamily="18" charset="0"/>
              </a:rPr>
              <a:t>2020-2022</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78498" y="2836506"/>
            <a:ext cx="4721290" cy="2554545"/>
          </a:xfrm>
          <a:prstGeom prst="rect">
            <a:avLst/>
          </a:prstGeom>
        </p:spPr>
        <p:txBody>
          <a:bodyPr wrap="square">
            <a:spAutoFit/>
          </a:bodyPr>
          <a:lstStyle/>
          <a:p>
            <a:pPr algn="just">
              <a:spcAft>
                <a:spcPts val="0"/>
              </a:spcAft>
            </a:pPr>
            <a:r>
              <a:rPr lang="es-CO"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Dentro de los criterios de inclusión que se tiene para la Morbilidad Materna Extrema, se encuentra los relacionados con disfunción del órgano, dentro de los cuales el primer lugar se encuentra relacionado con falla cardiaca, con un 55,4% de las causas </a:t>
            </a:r>
            <a:r>
              <a:rPr lang="es-CO" sz="1600" dirty="0">
                <a:solidFill>
                  <a:srgbClr val="000000"/>
                </a:solidFill>
                <a:latin typeface="Arial" panose="020B0604020202020204" pitchFamily="34" charset="0"/>
                <a:cs typeface="Times New Roman" panose="02020603050405020304" pitchFamily="18" charset="0"/>
              </a:rPr>
              <a:t>presentadas en el año 2021, en segundo lugar se encuentra las relacionadas Falla Coagulación/Hematológica, donde se presento un 19% de los casos notificados, el tercer lugar lo ocupo la Falla Hepática con el 8,9% de los casos.</a:t>
            </a:r>
          </a:p>
        </p:txBody>
      </p:sp>
      <p:graphicFrame>
        <p:nvGraphicFramePr>
          <p:cNvPr id="8" name="Gráfico 7">
            <a:extLst>
              <a:ext uri="{FF2B5EF4-FFF2-40B4-BE49-F238E27FC236}">
                <a16:creationId xmlns:a16="http://schemas.microsoft.com/office/drawing/2014/main" xmlns="" id="{00000000-0008-0000-0000-00000C000000}"/>
              </a:ext>
            </a:extLst>
          </p:cNvPr>
          <p:cNvGraphicFramePr>
            <a:graphicFrameLocks/>
          </p:cNvGraphicFramePr>
          <p:nvPr>
            <p:extLst/>
          </p:nvPr>
        </p:nvGraphicFramePr>
        <p:xfrm>
          <a:off x="5724004" y="2256374"/>
          <a:ext cx="6213895" cy="3791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19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1375" y="1245269"/>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8" name="Rectángulo 7"/>
          <p:cNvSpPr/>
          <p:nvPr/>
        </p:nvSpPr>
        <p:spPr>
          <a:xfrm>
            <a:off x="7242532" y="3128672"/>
            <a:ext cx="4721290" cy="1569660"/>
          </a:xfrm>
          <a:prstGeom prst="rect">
            <a:avLst/>
          </a:prstGeom>
        </p:spPr>
        <p:txBody>
          <a:bodyPr wrap="square">
            <a:spAutoFit/>
          </a:bodyPr>
          <a:lstStyle/>
          <a:p>
            <a:pPr algn="just">
              <a:spcAft>
                <a:spcPts val="0"/>
              </a:spcAft>
            </a:pPr>
            <a:r>
              <a:rPr lang="es-ES" sz="1600" dirty="0">
                <a:latin typeface="Arial" panose="020B0604020202020204" pitchFamily="34" charset="0"/>
                <a:cs typeface="Arial" panose="020B0604020202020204" pitchFamily="34" charset="0"/>
              </a:rPr>
              <a:t>Con relación a la enfermedad especifica, la tendencia permite identificar que la preeclamsia severa concentran los porcentajes mas altos con un 52% de los casos, seguido de la hemorragia obstétrica severa con un 39% para el año 2021.  Para el año 2022 se tiene una tendencia similar.</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Gráfico 9">
            <a:extLst>
              <a:ext uri="{FF2B5EF4-FFF2-40B4-BE49-F238E27FC236}">
                <a16:creationId xmlns:a16="http://schemas.microsoft.com/office/drawing/2014/main" xmlns="" id="{00000000-0008-0000-0000-00000D000000}"/>
              </a:ext>
            </a:extLst>
          </p:cNvPr>
          <p:cNvGraphicFramePr>
            <a:graphicFrameLocks/>
          </p:cNvGraphicFramePr>
          <p:nvPr>
            <p:extLst/>
          </p:nvPr>
        </p:nvGraphicFramePr>
        <p:xfrm>
          <a:off x="435997" y="2298882"/>
          <a:ext cx="6277495" cy="4092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181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1375" y="1245269"/>
            <a:ext cx="9584870" cy="914400"/>
          </a:xfrm>
        </p:spPr>
        <p:txBody>
          <a:bodyPr>
            <a:noAutofit/>
          </a:bodyPr>
          <a:lstStyle/>
          <a:p>
            <a:pPr algn="ctr"/>
            <a:r>
              <a:rPr lang="es-ES" sz="2800" b="1" dirty="0">
                <a:ln/>
                <a:solidFill>
                  <a:schemeClr val="accent4"/>
                </a:solidFill>
                <a:latin typeface="Arial" panose="020B0604020202020204" pitchFamily="34" charset="0"/>
                <a:cs typeface="Arial" panose="020B0604020202020204" pitchFamily="34" charset="0"/>
              </a:rPr>
              <a:t>Morbilidad Materna Extrema</a:t>
            </a:r>
            <a:br>
              <a:rPr lang="es-ES" sz="2800" b="1" dirty="0">
                <a:ln/>
                <a:solidFill>
                  <a:schemeClr val="accent4"/>
                </a:solidFill>
                <a:latin typeface="Arial" panose="020B0604020202020204" pitchFamily="34" charset="0"/>
                <a:cs typeface="Arial" panose="020B0604020202020204" pitchFamily="34" charset="0"/>
              </a:rPr>
            </a:br>
            <a:r>
              <a:rPr lang="es-ES" sz="2800" b="1" dirty="0">
                <a:ln/>
                <a:solidFill>
                  <a:schemeClr val="accent4"/>
                </a:solidFill>
                <a:latin typeface="Arial" panose="020B0604020202020204" pitchFamily="34" charset="0"/>
                <a:cs typeface="Arial" panose="020B0604020202020204" pitchFamily="34" charset="0"/>
              </a:rPr>
              <a:t>Itagüí</a:t>
            </a:r>
          </a:p>
        </p:txBody>
      </p:sp>
      <p:sp>
        <p:nvSpPr>
          <p:cNvPr id="8" name="Rectángulo 7"/>
          <p:cNvSpPr/>
          <p:nvPr/>
        </p:nvSpPr>
        <p:spPr>
          <a:xfrm>
            <a:off x="699797" y="2456286"/>
            <a:ext cx="4721290" cy="2554545"/>
          </a:xfrm>
          <a:prstGeom prst="rect">
            <a:avLst/>
          </a:prstGeom>
        </p:spPr>
        <p:txBody>
          <a:bodyPr wrap="square">
            <a:spAutoFit/>
          </a:bodyPr>
          <a:lstStyle/>
          <a:p>
            <a:pPr algn="just">
              <a:spcAft>
                <a:spcPts val="0"/>
              </a:spcAft>
            </a:pPr>
            <a:r>
              <a:rPr lang="es-ES" sz="1600" b="1" dirty="0">
                <a:latin typeface="Arial" panose="020B0604020202020204" pitchFamily="34" charset="0"/>
                <a:cs typeface="Arial" panose="020B0604020202020204" pitchFamily="34" charset="0"/>
              </a:rPr>
              <a:t>Algunas consideraciones para la notificación</a:t>
            </a:r>
          </a:p>
          <a:p>
            <a:pPr algn="just">
              <a:spcAft>
                <a:spcPts val="0"/>
              </a:spcAft>
            </a:pPr>
            <a:endParaRPr lang="es-ES" sz="1600" dirty="0">
              <a:latin typeface="Arial" panose="020B0604020202020204" pitchFamily="34" charset="0"/>
              <a:cs typeface="Arial" panose="020B0604020202020204" pitchFamily="34" charset="0"/>
            </a:endParaRPr>
          </a:p>
          <a:p>
            <a:pPr algn="just">
              <a:spcAft>
                <a:spcPts val="0"/>
              </a:spcAft>
            </a:pPr>
            <a:r>
              <a:rPr lang="es-ES" sz="1600" dirty="0">
                <a:latin typeface="Arial" panose="020B0604020202020204" pitchFamily="34" charset="0"/>
                <a:cs typeface="Arial" panose="020B0604020202020204" pitchFamily="34" charset="0"/>
              </a:rPr>
              <a:t>Al momento del ingreso de la notificación inmediata de un caso de MME tenga en cuenta que la fecha de consulta para este evento hace referencia al momento del diagnóstico de la MME de acuerdo con los criterios establecidos en la definición operativa de caso y en lo establecido en el instructivo de la ficha de notificación de datos básicos.</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redondeado 2"/>
          <p:cNvSpPr/>
          <p:nvPr/>
        </p:nvSpPr>
        <p:spPr>
          <a:xfrm>
            <a:off x="6447452" y="2745532"/>
            <a:ext cx="2780523" cy="73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Es un evento de notificación inmediata</a:t>
            </a:r>
          </a:p>
        </p:txBody>
      </p:sp>
      <p:sp>
        <p:nvSpPr>
          <p:cNvPr id="4" name="Rectángulo 3"/>
          <p:cNvSpPr/>
          <p:nvPr/>
        </p:nvSpPr>
        <p:spPr>
          <a:xfrm>
            <a:off x="6009771" y="4673383"/>
            <a:ext cx="5223425" cy="1323439"/>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Cada periodo epidemiológico se deben realizar ajuste 7 a los casos de MME notificados con el propósito de completar las variables que no se tenían al inicio de la notificación, tales como: fecha y tipo de egreso, criterios de MME.</a:t>
            </a:r>
            <a:endParaRPr lang="es-CO" sz="1600" dirty="0">
              <a:latin typeface="Arial" panose="020B0604020202020204" pitchFamily="34" charset="0"/>
              <a:cs typeface="Arial" panose="020B0604020202020204" pitchFamily="34" charset="0"/>
            </a:endParaRPr>
          </a:p>
        </p:txBody>
      </p:sp>
      <p:sp>
        <p:nvSpPr>
          <p:cNvPr id="5" name="Rectángulo redondeado 4"/>
          <p:cNvSpPr/>
          <p:nvPr/>
        </p:nvSpPr>
        <p:spPr>
          <a:xfrm>
            <a:off x="6447452" y="3685357"/>
            <a:ext cx="2780523" cy="73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Confirmado por clínica</a:t>
            </a:r>
            <a:endParaRPr lang="es-CO" dirty="0"/>
          </a:p>
        </p:txBody>
      </p:sp>
      <p:pic>
        <p:nvPicPr>
          <p:cNvPr id="9" name="Imagen 8"/>
          <p:cNvPicPr>
            <a:picLocks noChangeAspect="1"/>
          </p:cNvPicPr>
          <p:nvPr/>
        </p:nvPicPr>
        <p:blipFill>
          <a:blip r:embed="rId2"/>
          <a:stretch>
            <a:fillRect/>
          </a:stretch>
        </p:blipFill>
        <p:spPr>
          <a:xfrm>
            <a:off x="9601627" y="2412135"/>
            <a:ext cx="1305425" cy="1864892"/>
          </a:xfrm>
          <a:prstGeom prst="rect">
            <a:avLst/>
          </a:prstGeom>
        </p:spPr>
      </p:pic>
    </p:spTree>
    <p:extLst>
      <p:ext uri="{BB962C8B-B14F-4D97-AF65-F5344CB8AC3E}">
        <p14:creationId xmlns:p14="http://schemas.microsoft.com/office/powerpoint/2010/main" val="1622780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3" name="Marcador de texto 2"/>
          <p:cNvSpPr>
            <a:spLocks noGrp="1"/>
          </p:cNvSpPr>
          <p:nvPr>
            <p:ph type="body" sz="quarter" idx="13"/>
          </p:nvPr>
        </p:nvSpPr>
        <p:spPr>
          <a:xfrm>
            <a:off x="681757" y="2522931"/>
            <a:ext cx="5474353" cy="4719993"/>
          </a:xfrm>
        </p:spPr>
        <p:txBody>
          <a:bodyPr>
            <a:noAutofit/>
          </a:bodyPr>
          <a:lstStyle/>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Según la Organización Mundial de la Salud y la Clasificación Internacional de Enfermedades en su décima versión (CIE 10) la mortalidad perinatal se refiere a las mortalidades que ocurren desde las 22 semanas completas (154 días después de la gestación) y termina a los siete días después del nacimiento. La mortalidad neonatal hace referencia a los recién nacidos que fallecen antes de alcanzar los 28 días de vida. Estas muertes son consideradas indicadores universales tanto de condiciones de vida y desarrollo humano, como de la calidad y acceso a los servicios de salud.</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3074" name="Picture 2" descr="Habilidades de la Comunicación UCA 2020: Mortalidad Perinatal by  Habilidades de la Comunicación UCA 2020: Mortalidad Perinatal">
            <a:extLst>
              <a:ext uri="{FF2B5EF4-FFF2-40B4-BE49-F238E27FC236}">
                <a16:creationId xmlns:a16="http://schemas.microsoft.com/office/drawing/2014/main" xmlns="" id="{4A4D45BA-437B-4C4C-BA23-598EB7AD8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64" y="203315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0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9" name="Marcador de texto 2"/>
          <p:cNvSpPr txBox="1">
            <a:spLocks/>
          </p:cNvSpPr>
          <p:nvPr/>
        </p:nvSpPr>
        <p:spPr>
          <a:xfrm>
            <a:off x="1064382" y="2974418"/>
            <a:ext cx="4780109" cy="3037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lumMod val="75000"/>
                  </a:schemeClr>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200" kern="1200">
                <a:solidFill>
                  <a:schemeClr val="tx2">
                    <a:lumMod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2000" kern="1200">
                <a:solidFill>
                  <a:schemeClr val="tx2">
                    <a:lumMod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mn-lt"/>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0"/>
              </a:spcBef>
            </a:pPr>
            <a:r>
              <a:rPr lang="es-CO" sz="1600" b="1" dirty="0">
                <a:solidFill>
                  <a:schemeClr val="tx1"/>
                </a:solidFill>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a:solidFill>
                  <a:schemeClr val="tx1"/>
                </a:solidFill>
                <a:latin typeface="Arial" panose="020B0604020202020204" pitchFamily="34" charset="0"/>
                <a:cs typeface="Arial" panose="020B0604020202020204" pitchFamily="34" charset="0"/>
              </a:rPr>
              <a:t>Durante el año 2021 se notificaron a Sivigila 9.148 casos de </a:t>
            </a:r>
            <a:r>
              <a:rPr lang="es-ES" sz="1600" dirty="0">
                <a:solidFill>
                  <a:schemeClr val="tx1"/>
                </a:solidFill>
                <a:latin typeface="Arial" panose="020B0604020202020204" pitchFamily="34" charset="0"/>
                <a:cs typeface="Arial" panose="020B0604020202020204" pitchFamily="34" charset="0"/>
              </a:rPr>
              <a:t>Mortalidad perinatal y neonatal tardía</a:t>
            </a:r>
            <a:r>
              <a:rPr lang="es-CO" sz="1600" dirty="0">
                <a:solidFill>
                  <a:schemeClr val="tx1"/>
                </a:solidFill>
                <a:latin typeface="Arial" panose="020B0604020202020204" pitchFamily="34" charset="0"/>
                <a:cs typeface="Arial" panose="020B0604020202020204" pitchFamily="34" charset="0"/>
              </a:rPr>
              <a:t>. </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a:solidFill>
                  <a:schemeClr val="tx1"/>
                </a:solidFill>
                <a:latin typeface="Arial" panose="020B0604020202020204" pitchFamily="34" charset="0"/>
                <a:cs typeface="Arial" panose="020B0604020202020204" pitchFamily="34" charset="0"/>
              </a:rPr>
              <a:t>Ha presentado una disminución a la baja con respecto a los casos notificados en el año 2020, con una disminución del 1,7%</a:t>
            </a:r>
          </a:p>
        </p:txBody>
      </p:sp>
      <p:pic>
        <p:nvPicPr>
          <p:cNvPr id="4" name="Imagen 3">
            <a:extLst>
              <a:ext uri="{FF2B5EF4-FFF2-40B4-BE49-F238E27FC236}">
                <a16:creationId xmlns:a16="http://schemas.microsoft.com/office/drawing/2014/main" xmlns="" id="{E645DA37-6574-4910-BFC0-EF80D61AA084}"/>
              </a:ext>
            </a:extLst>
          </p:cNvPr>
          <p:cNvPicPr>
            <a:picLocks noChangeAspect="1"/>
          </p:cNvPicPr>
          <p:nvPr/>
        </p:nvPicPr>
        <p:blipFill rotWithShape="1">
          <a:blip r:embed="rId3"/>
          <a:srcRect l="47215" t="38636" r="7785" b="15606"/>
          <a:stretch/>
        </p:blipFill>
        <p:spPr>
          <a:xfrm>
            <a:off x="6347511" y="2556164"/>
            <a:ext cx="5486400" cy="3138054"/>
          </a:xfrm>
          <a:prstGeom prst="rect">
            <a:avLst/>
          </a:prstGeom>
        </p:spPr>
      </p:pic>
    </p:spTree>
    <p:extLst>
      <p:ext uri="{BB962C8B-B14F-4D97-AF65-F5344CB8AC3E}">
        <p14:creationId xmlns:p14="http://schemas.microsoft.com/office/powerpoint/2010/main" val="1847854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6" name="Imagen 5">
            <a:extLst>
              <a:ext uri="{FF2B5EF4-FFF2-40B4-BE49-F238E27FC236}">
                <a16:creationId xmlns:a16="http://schemas.microsoft.com/office/drawing/2014/main" xmlns="" id="{C2CD3853-096F-44AE-BF6D-754D331E18CE}"/>
              </a:ext>
            </a:extLst>
          </p:cNvPr>
          <p:cNvPicPr>
            <a:picLocks noChangeAspect="1"/>
          </p:cNvPicPr>
          <p:nvPr/>
        </p:nvPicPr>
        <p:blipFill rotWithShape="1">
          <a:blip r:embed="rId3"/>
          <a:srcRect l="25824" t="17879" r="7017" b="14697"/>
          <a:stretch/>
        </p:blipFill>
        <p:spPr>
          <a:xfrm>
            <a:off x="2639290" y="1819473"/>
            <a:ext cx="7502238" cy="4236671"/>
          </a:xfrm>
          <a:prstGeom prst="rect">
            <a:avLst/>
          </a:prstGeom>
        </p:spPr>
      </p:pic>
    </p:spTree>
    <p:extLst>
      <p:ext uri="{BB962C8B-B14F-4D97-AF65-F5344CB8AC3E}">
        <p14:creationId xmlns:p14="http://schemas.microsoft.com/office/powerpoint/2010/main" val="394215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8" name="Imagen 7">
            <a:extLst>
              <a:ext uri="{FF2B5EF4-FFF2-40B4-BE49-F238E27FC236}">
                <a16:creationId xmlns:a16="http://schemas.microsoft.com/office/drawing/2014/main" xmlns="" id="{FBBB2030-309D-4FE4-A444-13A5613E5C2A}"/>
              </a:ext>
            </a:extLst>
          </p:cNvPr>
          <p:cNvPicPr>
            <a:picLocks noChangeAspect="1"/>
          </p:cNvPicPr>
          <p:nvPr/>
        </p:nvPicPr>
        <p:blipFill rotWithShape="1">
          <a:blip r:embed="rId3"/>
          <a:srcRect l="26335" t="28788" r="9830" b="34848"/>
          <a:stretch/>
        </p:blipFill>
        <p:spPr>
          <a:xfrm>
            <a:off x="2381249" y="2358736"/>
            <a:ext cx="8498972" cy="2723302"/>
          </a:xfrm>
          <a:prstGeom prst="rect">
            <a:avLst/>
          </a:prstGeom>
        </p:spPr>
      </p:pic>
    </p:spTree>
    <p:extLst>
      <p:ext uri="{BB962C8B-B14F-4D97-AF65-F5344CB8AC3E}">
        <p14:creationId xmlns:p14="http://schemas.microsoft.com/office/powerpoint/2010/main" val="3189726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6" name="Imagen 5">
            <a:extLst>
              <a:ext uri="{FF2B5EF4-FFF2-40B4-BE49-F238E27FC236}">
                <a16:creationId xmlns:a16="http://schemas.microsoft.com/office/drawing/2014/main" xmlns="" id="{48925F55-280E-441D-AD31-8DEC923CDF53}"/>
              </a:ext>
            </a:extLst>
          </p:cNvPr>
          <p:cNvPicPr>
            <a:picLocks noChangeAspect="1"/>
          </p:cNvPicPr>
          <p:nvPr/>
        </p:nvPicPr>
        <p:blipFill rotWithShape="1">
          <a:blip r:embed="rId3"/>
          <a:srcRect l="58722" t="23636" r="8125" b="25896"/>
          <a:stretch/>
        </p:blipFill>
        <p:spPr>
          <a:xfrm>
            <a:off x="6982691" y="2081618"/>
            <a:ext cx="4572000" cy="3914819"/>
          </a:xfrm>
          <a:prstGeom prst="rect">
            <a:avLst/>
          </a:prstGeom>
        </p:spPr>
      </p:pic>
      <p:pic>
        <p:nvPicPr>
          <p:cNvPr id="9" name="Imagen 8">
            <a:extLst>
              <a:ext uri="{FF2B5EF4-FFF2-40B4-BE49-F238E27FC236}">
                <a16:creationId xmlns:a16="http://schemas.microsoft.com/office/drawing/2014/main" xmlns="" id="{49D42164-649C-4F69-8C0B-EAA3FEABFC21}"/>
              </a:ext>
            </a:extLst>
          </p:cNvPr>
          <p:cNvPicPr>
            <a:picLocks noChangeAspect="1"/>
          </p:cNvPicPr>
          <p:nvPr/>
        </p:nvPicPr>
        <p:blipFill rotWithShape="1">
          <a:blip r:embed="rId4"/>
          <a:srcRect l="60256" t="17866" r="8977" b="30606"/>
          <a:stretch/>
        </p:blipFill>
        <p:spPr>
          <a:xfrm>
            <a:off x="1485900" y="1904679"/>
            <a:ext cx="4343399" cy="4091758"/>
          </a:xfrm>
          <a:prstGeom prst="rect">
            <a:avLst/>
          </a:prstGeom>
        </p:spPr>
      </p:pic>
    </p:spTree>
    <p:extLst>
      <p:ext uri="{BB962C8B-B14F-4D97-AF65-F5344CB8AC3E}">
        <p14:creationId xmlns:p14="http://schemas.microsoft.com/office/powerpoint/2010/main" val="312755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Rectángulo 5"/>
          <p:cNvSpPr/>
          <p:nvPr/>
        </p:nvSpPr>
        <p:spPr>
          <a:xfrm>
            <a:off x="1045946" y="2541162"/>
            <a:ext cx="5162350" cy="3071610"/>
          </a:xfrm>
          <a:prstGeom prst="rect">
            <a:avLst/>
          </a:prstGeom>
        </p:spPr>
        <p:txBody>
          <a:bodyPr wrap="square">
            <a:spAutoFit/>
          </a:bodyPr>
          <a:lstStyle/>
          <a:p>
            <a:pPr algn="just">
              <a:lnSpc>
                <a:spcPct val="110000"/>
              </a:lnSpc>
              <a:spcBef>
                <a:spcPts val="0"/>
              </a:spcBef>
            </a:pPr>
            <a:r>
              <a:rPr lang="es-CO" sz="1600" b="1" dirty="0">
                <a:latin typeface="Arial" panose="020B0604020202020204" pitchFamily="34" charset="0"/>
                <a:cs typeface="Arial" panose="020B0604020202020204" pitchFamily="34" charset="0"/>
              </a:rPr>
              <a:t>AÑO 2022</a:t>
            </a:r>
          </a:p>
          <a:p>
            <a:pPr algn="just">
              <a:lnSpc>
                <a:spcPct val="110000"/>
              </a:lnSpc>
              <a:spcBef>
                <a:spcPts val="0"/>
              </a:spcBef>
            </a:pPr>
            <a:endParaRPr lang="es-CO" sz="1600" b="1" dirty="0">
              <a:latin typeface="Arial" panose="020B0604020202020204" pitchFamily="34" charset="0"/>
              <a:cs typeface="Arial" panose="020B0604020202020204" pitchFamily="34" charset="0"/>
            </a:endParaRPr>
          </a:p>
          <a:p>
            <a:pPr algn="just">
              <a:lnSpc>
                <a:spcPct val="110000"/>
              </a:lnSpc>
              <a:spcBef>
                <a:spcPts val="0"/>
              </a:spcBef>
            </a:pPr>
            <a:r>
              <a:rPr lang="es-CO" sz="1600" b="1" dirty="0">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a:latin typeface="Arial" panose="020B0604020202020204" pitchFamily="34" charset="0"/>
              <a:cs typeface="Arial" panose="020B0604020202020204" pitchFamily="34" charset="0"/>
            </a:endParaRPr>
          </a:p>
          <a:p>
            <a:pPr algn="just">
              <a:lnSpc>
                <a:spcPct val="110000"/>
              </a:lnSpc>
              <a:spcBef>
                <a:spcPts val="0"/>
              </a:spcBef>
            </a:pPr>
            <a:r>
              <a:rPr lang="es-CO" sz="1600" dirty="0">
                <a:latin typeface="Arial" panose="020B0604020202020204" pitchFamily="34" charset="0"/>
                <a:cs typeface="Arial" panose="020B0604020202020204" pitchFamily="34" charset="0"/>
              </a:rPr>
              <a:t>Durante el año 2022 se notificaron a Sivigila a semana epidemiológica 08, 1.197 casos de </a:t>
            </a:r>
            <a:r>
              <a:rPr lang="es-ES" sz="1600" dirty="0">
                <a:latin typeface="Arial" panose="020B0604020202020204" pitchFamily="34" charset="0"/>
                <a:cs typeface="Arial" panose="020B0604020202020204" pitchFamily="34" charset="0"/>
              </a:rPr>
              <a:t>Mortalidad perinatal y neonatal tardía</a:t>
            </a:r>
            <a:r>
              <a:rPr lang="es-CO" sz="1600" dirty="0">
                <a:latin typeface="Arial" panose="020B0604020202020204" pitchFamily="34" charset="0"/>
                <a:cs typeface="Arial" panose="020B0604020202020204" pitchFamily="34" charset="0"/>
              </a:rPr>
              <a:t>. </a:t>
            </a:r>
          </a:p>
          <a:p>
            <a:pPr algn="just">
              <a:lnSpc>
                <a:spcPct val="110000"/>
              </a:lnSpc>
              <a:spcBef>
                <a:spcPts val="0"/>
              </a:spcBef>
            </a:pPr>
            <a:endParaRPr lang="es-CO" sz="1600" dirty="0">
              <a:latin typeface="Arial" panose="020B0604020202020204" pitchFamily="34" charset="0"/>
              <a:cs typeface="Arial" panose="020B0604020202020204" pitchFamily="34" charset="0"/>
            </a:endParaRPr>
          </a:p>
          <a:p>
            <a:pPr algn="just">
              <a:lnSpc>
                <a:spcPct val="110000"/>
              </a:lnSpc>
              <a:spcBef>
                <a:spcPts val="0"/>
              </a:spcBef>
            </a:pPr>
            <a:r>
              <a:rPr lang="es-CO" sz="1600" dirty="0">
                <a:latin typeface="Arial" panose="020B0604020202020204" pitchFamily="34" charset="0"/>
                <a:cs typeface="Arial" panose="020B0604020202020204" pitchFamily="34" charset="0"/>
              </a:rPr>
              <a:t>Ha presentado una disminución a la baja con respecto a los casos notificados en el año 2020, con una disminución del 14,7%</a:t>
            </a:r>
          </a:p>
        </p:txBody>
      </p:sp>
      <p:pic>
        <p:nvPicPr>
          <p:cNvPr id="7" name="Imagen 6">
            <a:extLst>
              <a:ext uri="{FF2B5EF4-FFF2-40B4-BE49-F238E27FC236}">
                <a16:creationId xmlns:a16="http://schemas.microsoft.com/office/drawing/2014/main" xmlns="" id="{8FBBCF46-B8B1-40B6-838B-C83EBC7C3EC7}"/>
              </a:ext>
            </a:extLst>
          </p:cNvPr>
          <p:cNvPicPr>
            <a:picLocks noChangeAspect="1"/>
          </p:cNvPicPr>
          <p:nvPr/>
        </p:nvPicPr>
        <p:blipFill rotWithShape="1">
          <a:blip r:embed="rId3"/>
          <a:srcRect l="48466" t="46188" r="8580" b="5909"/>
          <a:stretch/>
        </p:blipFill>
        <p:spPr>
          <a:xfrm>
            <a:off x="6324601" y="2327564"/>
            <a:ext cx="5237090" cy="3285208"/>
          </a:xfrm>
          <a:prstGeom prst="rect">
            <a:avLst/>
          </a:prstGeom>
        </p:spPr>
      </p:pic>
    </p:spTree>
    <p:extLst>
      <p:ext uri="{BB962C8B-B14F-4D97-AF65-F5344CB8AC3E}">
        <p14:creationId xmlns:p14="http://schemas.microsoft.com/office/powerpoint/2010/main" val="61025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3" name="Marcador de texto 2"/>
          <p:cNvSpPr>
            <a:spLocks noGrp="1"/>
          </p:cNvSpPr>
          <p:nvPr>
            <p:ph type="body" sz="quarter" idx="13"/>
          </p:nvPr>
        </p:nvSpPr>
        <p:spPr>
          <a:xfrm>
            <a:off x="834448" y="2409726"/>
            <a:ext cx="5474353" cy="4719993"/>
          </a:xfrm>
        </p:spPr>
        <p:txBody>
          <a:bodyPr>
            <a:noAutofit/>
          </a:bodyPr>
          <a:lstStyle/>
          <a:p>
            <a:pPr algn="just">
              <a:lnSpc>
                <a:spcPct val="110000"/>
              </a:lnSpc>
              <a:spcBef>
                <a:spcPts val="0"/>
              </a:spcBef>
            </a:pPr>
            <a:r>
              <a:rPr lang="es-ES" sz="1400" dirty="0">
                <a:solidFill>
                  <a:schemeClr val="tx1"/>
                </a:solidFill>
                <a:latin typeface="Arial" panose="020B0604020202020204" pitchFamily="34" charset="0"/>
                <a:cs typeface="Arial" panose="020B0604020202020204" pitchFamily="34" charset="0"/>
              </a:rPr>
              <a:t>La morbilidad materna extrema (MME) es un evento de interés en salud pública que tiene un impacto importante al evaluar los servicios de salud ya que una atención oportuna y de calidad en una mujer con una complicación obstétrica severa puede prevenir un desenlace fatal. La Organización Mundial de la Salud (OMS) define la morbilidad materna extrema (MME) como un estado en el cual una mujer casi muere, pero sobrevivió a una complicación ocurrida durante el embarazo, el parto o dentro de los 42 días de la terminación del embarazo. </a:t>
            </a:r>
          </a:p>
          <a:p>
            <a:pPr algn="just">
              <a:lnSpc>
                <a:spcPct val="110000"/>
              </a:lnSpc>
              <a:spcBef>
                <a:spcPts val="0"/>
              </a:spcBef>
            </a:pPr>
            <a:endParaRPr lang="es-ES" sz="14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400" dirty="0">
                <a:solidFill>
                  <a:schemeClr val="tx1"/>
                </a:solidFill>
                <a:latin typeface="Arial" panose="020B0604020202020204" pitchFamily="34" charset="0"/>
                <a:cs typeface="Arial" panose="020B0604020202020204" pitchFamily="34" charset="0"/>
              </a:rPr>
              <a:t>La Federación Latinoamericana de Sociedades de Obstetricia y Ginecología (FLASOG) la definió como “una complicación grave que ocurre durante el embarazo, parto y puerperio, que pone en riesgo la vida de la mujer o requiere una atención inmediata con el fin de evitar la muerte”</a:t>
            </a:r>
            <a:endParaRPr lang="es-CO" sz="18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1026" name="Picture 2" descr="Sabes qué es la morbilidad materna extrema?">
            <a:extLst>
              <a:ext uri="{FF2B5EF4-FFF2-40B4-BE49-F238E27FC236}">
                <a16:creationId xmlns:a16="http://schemas.microsoft.com/office/drawing/2014/main" xmlns="" id="{555C3FAB-40B7-4088-A488-EA0B88B07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2848613"/>
            <a:ext cx="4932584" cy="273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78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0292" y="861563"/>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 name="Imagen 3">
            <a:extLst>
              <a:ext uri="{FF2B5EF4-FFF2-40B4-BE49-F238E27FC236}">
                <a16:creationId xmlns:a16="http://schemas.microsoft.com/office/drawing/2014/main" xmlns="" id="{9A65FE1E-4CDB-4DA9-9F13-3546833903C1}"/>
              </a:ext>
            </a:extLst>
          </p:cNvPr>
          <p:cNvPicPr>
            <a:picLocks noChangeAspect="1"/>
          </p:cNvPicPr>
          <p:nvPr/>
        </p:nvPicPr>
        <p:blipFill rotWithShape="1">
          <a:blip r:embed="rId3"/>
          <a:srcRect l="25909" t="19849" r="7444" b="12563"/>
          <a:stretch/>
        </p:blipFill>
        <p:spPr>
          <a:xfrm>
            <a:off x="2521456" y="1999388"/>
            <a:ext cx="8517288" cy="4858612"/>
          </a:xfrm>
          <a:prstGeom prst="rect">
            <a:avLst/>
          </a:prstGeom>
        </p:spPr>
      </p:pic>
    </p:spTree>
    <p:extLst>
      <p:ext uri="{BB962C8B-B14F-4D97-AF65-F5344CB8AC3E}">
        <p14:creationId xmlns:p14="http://schemas.microsoft.com/office/powerpoint/2010/main" val="104504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Marcador de texto 2"/>
          <p:cNvSpPr>
            <a:spLocks noGrp="1"/>
          </p:cNvSpPr>
          <p:nvPr>
            <p:ph type="body" sz="quarter" idx="13"/>
          </p:nvPr>
        </p:nvSpPr>
        <p:spPr>
          <a:xfrm>
            <a:off x="1135995" y="2291852"/>
            <a:ext cx="10144602" cy="4117595"/>
          </a:xfrm>
        </p:spPr>
        <p:txBody>
          <a:bodyPr>
            <a:normAutofit/>
          </a:bodyPr>
          <a:lstStyle/>
          <a:p>
            <a:r>
              <a:rPr lang="es-CO" sz="1400" dirty="0">
                <a:solidFill>
                  <a:schemeClr val="tx1"/>
                </a:solidFill>
                <a:latin typeface="Arial" panose="020B0604020202020204" pitchFamily="34" charset="0"/>
                <a:cs typeface="Arial" panose="020B0604020202020204" pitchFamily="34" charset="0"/>
              </a:rPr>
              <a:t>Para el municipio de Itagüí se han presentado una disminución en la tendencia para los casos notificados de Mortalidad perinatal y neonatal tardía, para el año 2021, se terminó con 27 casos reportados, una disminución de 4 casos con respecto al año 2020 donde se habían reportado 31 casos. </a:t>
            </a:r>
          </a:p>
          <a:p>
            <a:r>
              <a:rPr lang="es-CO" sz="1400" dirty="0">
                <a:solidFill>
                  <a:schemeClr val="tx1"/>
                </a:solidFill>
                <a:latin typeface="Arial" panose="020B0604020202020204" pitchFamily="34" charset="0"/>
                <a:cs typeface="Arial" panose="020B0604020202020204" pitchFamily="34" charset="0"/>
              </a:rPr>
              <a:t>Para el año 2022, a semana epidemiológica N° 15 se han reportado para el municipio 6 casos.</a:t>
            </a:r>
          </a:p>
          <a:p>
            <a:endParaRPr lang="es-CO" sz="1400" dirty="0">
              <a:solidFill>
                <a:schemeClr val="tx1"/>
              </a:solidFill>
              <a:latin typeface="Arial" panose="020B0604020202020204" pitchFamily="34" charset="0"/>
              <a:cs typeface="Arial" panose="020B0604020202020204" pitchFamily="34" charset="0"/>
            </a:endParaRPr>
          </a:p>
        </p:txBody>
      </p:sp>
      <p:graphicFrame>
        <p:nvGraphicFramePr>
          <p:cNvPr id="6" name="Gráfico 5">
            <a:extLst>
              <a:ext uri="{FF2B5EF4-FFF2-40B4-BE49-F238E27FC236}">
                <a16:creationId xmlns:a16="http://schemas.microsoft.com/office/drawing/2014/main" xmlns="" id="{00000000-0008-0000-0000-000003000000}"/>
              </a:ext>
            </a:extLst>
          </p:cNvPr>
          <p:cNvGraphicFramePr>
            <a:graphicFrameLocks/>
          </p:cNvGraphicFramePr>
          <p:nvPr>
            <p:extLst/>
          </p:nvPr>
        </p:nvGraphicFramePr>
        <p:xfrm>
          <a:off x="3477490" y="3429000"/>
          <a:ext cx="6123709" cy="2840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983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32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3200" b="1" dirty="0">
                <a:ln/>
                <a:solidFill>
                  <a:schemeClr val="accent6">
                    <a:lumMod val="75000"/>
                  </a:schemeClr>
                </a:solidFill>
                <a:latin typeface="Arial" panose="020B0604020202020204" pitchFamily="34" charset="0"/>
                <a:cs typeface="Arial" panose="020B0604020202020204" pitchFamily="34" charset="0"/>
              </a:rPr>
            </a:br>
            <a:r>
              <a:rPr lang="es-ES" sz="32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 name="Rectángulo redondeado 3"/>
          <p:cNvSpPr/>
          <p:nvPr/>
        </p:nvSpPr>
        <p:spPr>
          <a:xfrm>
            <a:off x="2407921" y="2597727"/>
            <a:ext cx="301752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Año 2021</a:t>
            </a:r>
          </a:p>
          <a:p>
            <a:pPr algn="ctr"/>
            <a:r>
              <a:rPr lang="es-CO" dirty="0">
                <a:latin typeface="Arial" panose="020B0604020202020204" pitchFamily="34" charset="0"/>
                <a:cs typeface="Arial" panose="020B0604020202020204" pitchFamily="34" charset="0"/>
              </a:rPr>
              <a:t>7 casos a semana epidemiológica 15</a:t>
            </a:r>
          </a:p>
        </p:txBody>
      </p:sp>
      <p:sp>
        <p:nvSpPr>
          <p:cNvPr id="9" name="Rectángulo redondeado 8"/>
          <p:cNvSpPr/>
          <p:nvPr/>
        </p:nvSpPr>
        <p:spPr>
          <a:xfrm>
            <a:off x="6891251" y="2597727"/>
            <a:ext cx="301752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Año 2022</a:t>
            </a:r>
          </a:p>
          <a:p>
            <a:pPr algn="ctr"/>
            <a:r>
              <a:rPr lang="es-CO" dirty="0">
                <a:latin typeface="Arial" panose="020B0604020202020204" pitchFamily="34" charset="0"/>
                <a:cs typeface="Arial" panose="020B0604020202020204" pitchFamily="34" charset="0"/>
              </a:rPr>
              <a:t>6 casos a semana epidemiológica 15</a:t>
            </a:r>
          </a:p>
        </p:txBody>
      </p:sp>
      <p:graphicFrame>
        <p:nvGraphicFramePr>
          <p:cNvPr id="7" name="Gráfico 6">
            <a:extLst>
              <a:ext uri="{FF2B5EF4-FFF2-40B4-BE49-F238E27FC236}">
                <a16:creationId xmlns:a16="http://schemas.microsoft.com/office/drawing/2014/main" xmlns="" id="{00000000-0008-0000-0000-000002000000}"/>
              </a:ext>
            </a:extLst>
          </p:cNvPr>
          <p:cNvGraphicFramePr>
            <a:graphicFrameLocks/>
          </p:cNvGraphicFramePr>
          <p:nvPr>
            <p:extLst/>
          </p:nvPr>
        </p:nvGraphicFramePr>
        <p:xfrm>
          <a:off x="846241" y="3785669"/>
          <a:ext cx="10724110" cy="2604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672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6" name="Gráfico 5">
            <a:extLst>
              <a:ext uri="{FF2B5EF4-FFF2-40B4-BE49-F238E27FC236}">
                <a16:creationId xmlns:a16="http://schemas.microsoft.com/office/drawing/2014/main" xmlns="" id="{00000000-0008-0000-0000-000004000000}"/>
              </a:ext>
            </a:extLst>
          </p:cNvPr>
          <p:cNvGraphicFramePr>
            <a:graphicFrameLocks/>
          </p:cNvGraphicFramePr>
          <p:nvPr>
            <p:extLst/>
          </p:nvPr>
        </p:nvGraphicFramePr>
        <p:xfrm>
          <a:off x="2326177" y="2569932"/>
          <a:ext cx="8469977" cy="3373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447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7" name="Gráfico 6">
            <a:extLst>
              <a:ext uri="{FF2B5EF4-FFF2-40B4-BE49-F238E27FC236}">
                <a16:creationId xmlns:a16="http://schemas.microsoft.com/office/drawing/2014/main" xmlns="" id="{4C26E19F-F685-4955-94A7-50436DF3B98F}"/>
              </a:ext>
            </a:extLst>
          </p:cNvPr>
          <p:cNvGraphicFramePr>
            <a:graphicFrameLocks/>
          </p:cNvGraphicFramePr>
          <p:nvPr>
            <p:extLst/>
          </p:nvPr>
        </p:nvGraphicFramePr>
        <p:xfrm>
          <a:off x="1770139" y="2573453"/>
          <a:ext cx="9230592" cy="3411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429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7" name="Gráfico 6">
            <a:extLst>
              <a:ext uri="{FF2B5EF4-FFF2-40B4-BE49-F238E27FC236}">
                <a16:creationId xmlns:a16="http://schemas.microsoft.com/office/drawing/2014/main" xmlns="" id="{00000000-0008-0000-0000-000005000000}"/>
              </a:ext>
            </a:extLst>
          </p:cNvPr>
          <p:cNvGraphicFramePr>
            <a:graphicFrameLocks/>
          </p:cNvGraphicFramePr>
          <p:nvPr>
            <p:extLst/>
          </p:nvPr>
        </p:nvGraphicFramePr>
        <p:xfrm>
          <a:off x="651117" y="2375361"/>
          <a:ext cx="5083752" cy="2913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9897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5861" y="1198447"/>
            <a:ext cx="9584870" cy="914400"/>
          </a:xfrm>
        </p:spPr>
        <p:txBody>
          <a:bodyPr>
            <a:noAutofit/>
          </a:bodyPr>
          <a:lstStyle/>
          <a:p>
            <a:pPr algn="ctr"/>
            <a:r>
              <a:rPr lang="es-ES" sz="2800" b="1" dirty="0">
                <a:ln/>
                <a:solidFill>
                  <a:schemeClr val="accent6">
                    <a:lumMod val="75000"/>
                  </a:schemeClr>
                </a:solidFill>
                <a:latin typeface="Arial" panose="020B0604020202020204" pitchFamily="34" charset="0"/>
                <a:cs typeface="Arial" panose="020B0604020202020204" pitchFamily="34" charset="0"/>
              </a:rPr>
              <a:t>Mortalidad Perinatal y Neonatal Tardía</a:t>
            </a:r>
            <a:br>
              <a:rPr lang="es-ES" sz="2800" b="1" dirty="0">
                <a:ln/>
                <a:solidFill>
                  <a:schemeClr val="accent6">
                    <a:lumMod val="75000"/>
                  </a:schemeClr>
                </a:solidFill>
                <a:latin typeface="Arial" panose="020B0604020202020204" pitchFamily="34" charset="0"/>
                <a:cs typeface="Arial" panose="020B0604020202020204" pitchFamily="34" charset="0"/>
              </a:rPr>
            </a:br>
            <a:r>
              <a:rPr lang="es-ES" sz="2800" b="1" dirty="0">
                <a:ln/>
                <a:solidFill>
                  <a:schemeClr val="accent6">
                    <a:lumMod val="75000"/>
                  </a:schemeClr>
                </a:solidFill>
                <a:latin typeface="Arial" panose="020B0604020202020204" pitchFamily="34" charset="0"/>
                <a:cs typeface="Arial" panose="020B0604020202020204" pitchFamily="34" charset="0"/>
              </a:rPr>
              <a:t>Itagüí</a:t>
            </a: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6" name="Gráfico 5">
            <a:extLst>
              <a:ext uri="{FF2B5EF4-FFF2-40B4-BE49-F238E27FC236}">
                <a16:creationId xmlns:a16="http://schemas.microsoft.com/office/drawing/2014/main" xmlns="" id="{7EC2840B-0669-41AA-9019-9720D79F964E}"/>
              </a:ext>
            </a:extLst>
          </p:cNvPr>
          <p:cNvGraphicFramePr>
            <a:graphicFrameLocks/>
          </p:cNvGraphicFramePr>
          <p:nvPr>
            <p:extLst/>
          </p:nvPr>
        </p:nvGraphicFramePr>
        <p:xfrm>
          <a:off x="1465307" y="2452325"/>
          <a:ext cx="9420996" cy="3539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883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1524000" y="2074507"/>
            <a:ext cx="9144000" cy="15275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1500" b="1" dirty="0" smtClean="0">
                <a:solidFill>
                  <a:schemeClr val="bg1"/>
                </a:solidFill>
                <a:latin typeface="+mn-lt"/>
              </a:rPr>
              <a:t>GRACIAS</a:t>
            </a:r>
            <a:endParaRPr lang="es-CO" sz="11500" b="1" dirty="0">
              <a:solidFill>
                <a:schemeClr val="bg1"/>
              </a:solidFill>
              <a:latin typeface="+mn-lt"/>
            </a:endParaRPr>
          </a:p>
        </p:txBody>
      </p:sp>
    </p:spTree>
    <p:extLst>
      <p:ext uri="{BB962C8B-B14F-4D97-AF65-F5344CB8AC3E}">
        <p14:creationId xmlns:p14="http://schemas.microsoft.com/office/powerpoint/2010/main" val="28352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2" y="812246"/>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3" name="Marcador de texto 2"/>
          <p:cNvSpPr>
            <a:spLocks noGrp="1"/>
          </p:cNvSpPr>
          <p:nvPr>
            <p:ph type="body" sz="quarter" idx="13"/>
          </p:nvPr>
        </p:nvSpPr>
        <p:spPr>
          <a:xfrm>
            <a:off x="460375" y="2789099"/>
            <a:ext cx="5474353" cy="4719993"/>
          </a:xfrm>
        </p:spPr>
        <p:txBody>
          <a:bodyPr>
            <a:noAutofit/>
          </a:bodyPr>
          <a:lstStyle/>
          <a:p>
            <a:pPr algn="just">
              <a:lnSpc>
                <a:spcPct val="110000"/>
              </a:lnSpc>
              <a:spcBef>
                <a:spcPts val="0"/>
              </a:spcBef>
            </a:pPr>
            <a:r>
              <a:rPr lang="es-ES" sz="1600" b="1" dirty="0">
                <a:solidFill>
                  <a:schemeClr val="tx1"/>
                </a:solidFill>
                <a:latin typeface="Arial" panose="020B0604020202020204" pitchFamily="34" charset="0"/>
                <a:cs typeface="Arial" panose="020B0604020202020204" pitchFamily="34" charset="0"/>
              </a:rPr>
              <a:t>Usos y usuarios de la vigilancia del evento </a:t>
            </a:r>
          </a:p>
          <a:p>
            <a:pPr algn="just">
              <a:lnSpc>
                <a:spcPct val="110000"/>
              </a:lnSpc>
              <a:spcBef>
                <a:spcPts val="0"/>
              </a:spcBef>
            </a:pPr>
            <a:endParaRPr lang="es-ES" sz="1600" b="1"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ES" sz="1600" dirty="0">
                <a:solidFill>
                  <a:schemeClr val="tx1"/>
                </a:solidFill>
                <a:latin typeface="Arial" panose="020B0604020202020204" pitchFamily="34" charset="0"/>
                <a:cs typeface="Arial" panose="020B0604020202020204" pitchFamily="34" charset="0"/>
              </a:rPr>
              <a:t>Realizar la vigilancia en salud pública de la morbilidad materna extrema permite estimar la magnitud y tendencia del evento, la activación de mecanismos de respuesta inmediata y la orientación de acciones para mejorar la calidad de atención obstétrica en busca de la disminución de la morbilidad, las discapacidades evitables y la mortalidad materna y perinatal en el territorio nacional.</a:t>
            </a:r>
            <a:endParaRPr lang="es-CO" sz="1600" dirty="0">
              <a:solidFill>
                <a:schemeClr val="tx1"/>
              </a:solidFill>
              <a:latin typeface="Arial" panose="020B0604020202020204" pitchFamily="34" charset="0"/>
              <a:cs typeface="Arial" panose="020B0604020202020204" pitchFamily="34" charset="0"/>
            </a:endParaRPr>
          </a:p>
        </p:txBody>
      </p:sp>
      <p:sp>
        <p:nvSpPr>
          <p:cNvPr id="5" name="AutoShape 2" descr="Resultado de imagen para morbilidad materna extr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pic>
        <p:nvPicPr>
          <p:cNvPr id="4098" name="Picture 2" descr="Veracruz, segundo con mayor tasa de morbilidad materna severa: Salud">
            <a:extLst>
              <a:ext uri="{FF2B5EF4-FFF2-40B4-BE49-F238E27FC236}">
                <a16:creationId xmlns:a16="http://schemas.microsoft.com/office/drawing/2014/main" xmlns="" id="{6FF87BD2-AB67-42E3-A0E9-968D259DE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2085976"/>
            <a:ext cx="5110595" cy="383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92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9095" y="873367"/>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sp>
        <p:nvSpPr>
          <p:cNvPr id="3" name="Marcador de texto 2"/>
          <p:cNvSpPr>
            <a:spLocks noGrp="1"/>
          </p:cNvSpPr>
          <p:nvPr>
            <p:ph type="body" sz="quarter" idx="13"/>
          </p:nvPr>
        </p:nvSpPr>
        <p:spPr>
          <a:xfrm>
            <a:off x="541534" y="2654506"/>
            <a:ext cx="4780109" cy="3037839"/>
          </a:xfrm>
        </p:spPr>
        <p:txBody>
          <a:bodyPr>
            <a:noAutofit/>
          </a:bodyPr>
          <a:lstStyle/>
          <a:p>
            <a:pPr algn="just">
              <a:lnSpc>
                <a:spcPct val="110000"/>
              </a:lnSpc>
              <a:spcBef>
                <a:spcPts val="0"/>
              </a:spcBef>
            </a:pPr>
            <a:r>
              <a:rPr lang="es-CO" sz="1600" b="1" dirty="0">
                <a:solidFill>
                  <a:schemeClr val="tx1"/>
                </a:solidFill>
                <a:latin typeface="Arial" panose="020B0604020202020204" pitchFamily="34" charset="0"/>
                <a:cs typeface="Arial" panose="020B0604020202020204" pitchFamily="34" charset="0"/>
              </a:rPr>
              <a:t>COLOMBIA</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a:solidFill>
                  <a:schemeClr val="tx1"/>
                </a:solidFill>
                <a:latin typeface="Arial" panose="020B0604020202020204" pitchFamily="34" charset="0"/>
                <a:cs typeface="Arial" panose="020B0604020202020204" pitchFamily="34" charset="0"/>
              </a:rPr>
              <a:t>Durante el año 2021 se notificaron a Sivigila 29.900 casos de morbilidad materna extrema de residentes en Colombia. La oportunidad de la notificación inmediata de este caso fue en un 82%. Ha mejorado el indicador de oportunidad en el reporte.</a:t>
            </a:r>
          </a:p>
          <a:p>
            <a:pPr algn="just">
              <a:lnSpc>
                <a:spcPct val="110000"/>
              </a:lnSpc>
              <a:spcBef>
                <a:spcPts val="0"/>
              </a:spcBef>
            </a:pPr>
            <a:endParaRPr lang="es-CO" sz="1600" dirty="0">
              <a:solidFill>
                <a:schemeClr val="tx1"/>
              </a:solidFill>
              <a:latin typeface="Arial" panose="020B0604020202020204" pitchFamily="34" charset="0"/>
              <a:cs typeface="Arial" panose="020B0604020202020204" pitchFamily="34" charset="0"/>
            </a:endParaRPr>
          </a:p>
          <a:p>
            <a:pPr algn="just">
              <a:lnSpc>
                <a:spcPct val="110000"/>
              </a:lnSpc>
              <a:spcBef>
                <a:spcPts val="0"/>
              </a:spcBef>
            </a:pPr>
            <a:r>
              <a:rPr lang="es-CO" sz="1600" dirty="0">
                <a:solidFill>
                  <a:schemeClr val="tx1"/>
                </a:solidFill>
                <a:latin typeface="Arial" panose="020B0604020202020204" pitchFamily="34" charset="0"/>
                <a:cs typeface="Arial" panose="020B0604020202020204" pitchFamily="34" charset="0"/>
              </a:rPr>
              <a:t>Este evento ha tenido tendencia a la alta y se observa el aumento de los casos migrantes por residencia y procedencia en el país durante los últimos tres años.</a:t>
            </a:r>
          </a:p>
        </p:txBody>
      </p:sp>
      <p:pic>
        <p:nvPicPr>
          <p:cNvPr id="6" name="Imagen 5">
            <a:extLst>
              <a:ext uri="{FF2B5EF4-FFF2-40B4-BE49-F238E27FC236}">
                <a16:creationId xmlns:a16="http://schemas.microsoft.com/office/drawing/2014/main" xmlns="" id="{AFE1FA04-841A-47A4-8ADC-1A06CA4070C2}"/>
              </a:ext>
            </a:extLst>
          </p:cNvPr>
          <p:cNvPicPr>
            <a:picLocks noChangeAspect="1"/>
          </p:cNvPicPr>
          <p:nvPr/>
        </p:nvPicPr>
        <p:blipFill rotWithShape="1">
          <a:blip r:embed="rId2"/>
          <a:srcRect l="47215" t="33431" r="7785" b="22272"/>
          <a:stretch/>
        </p:blipFill>
        <p:spPr>
          <a:xfrm>
            <a:off x="5735782" y="2458950"/>
            <a:ext cx="5486400" cy="3037839"/>
          </a:xfrm>
          <a:prstGeom prst="rect">
            <a:avLst/>
          </a:prstGeom>
        </p:spPr>
      </p:pic>
    </p:spTree>
    <p:extLst>
      <p:ext uri="{BB962C8B-B14F-4D97-AF65-F5344CB8AC3E}">
        <p14:creationId xmlns:p14="http://schemas.microsoft.com/office/powerpoint/2010/main" val="236061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6759" y="856892"/>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pic>
        <p:nvPicPr>
          <p:cNvPr id="5" name="Imagen 4">
            <a:extLst>
              <a:ext uri="{FF2B5EF4-FFF2-40B4-BE49-F238E27FC236}">
                <a16:creationId xmlns:a16="http://schemas.microsoft.com/office/drawing/2014/main" xmlns="" id="{9903BB43-94C5-4698-B1D9-899BA410E309}"/>
              </a:ext>
            </a:extLst>
          </p:cNvPr>
          <p:cNvPicPr>
            <a:picLocks noChangeAspect="1"/>
          </p:cNvPicPr>
          <p:nvPr/>
        </p:nvPicPr>
        <p:blipFill rotWithShape="1">
          <a:blip r:embed="rId2"/>
          <a:srcRect l="26079" t="20151" r="7529" b="11363"/>
          <a:stretch/>
        </p:blipFill>
        <p:spPr>
          <a:xfrm>
            <a:off x="2448791" y="1929362"/>
            <a:ext cx="7294418" cy="4232448"/>
          </a:xfrm>
          <a:prstGeom prst="rect">
            <a:avLst/>
          </a:prstGeom>
        </p:spPr>
      </p:pic>
    </p:spTree>
    <p:extLst>
      <p:ext uri="{BB962C8B-B14F-4D97-AF65-F5344CB8AC3E}">
        <p14:creationId xmlns:p14="http://schemas.microsoft.com/office/powerpoint/2010/main" val="204531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6133" y="652326"/>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pic>
        <p:nvPicPr>
          <p:cNvPr id="5" name="Imagen 4">
            <a:extLst>
              <a:ext uri="{FF2B5EF4-FFF2-40B4-BE49-F238E27FC236}">
                <a16:creationId xmlns:a16="http://schemas.microsoft.com/office/drawing/2014/main" xmlns="" id="{7C7C4ABF-CBFF-48A2-B7BA-5D687818DAE4}"/>
              </a:ext>
            </a:extLst>
          </p:cNvPr>
          <p:cNvPicPr>
            <a:picLocks noChangeAspect="1"/>
          </p:cNvPicPr>
          <p:nvPr/>
        </p:nvPicPr>
        <p:blipFill rotWithShape="1">
          <a:blip r:embed="rId2"/>
          <a:srcRect l="25568" t="15909" r="7614" b="20909"/>
          <a:stretch/>
        </p:blipFill>
        <p:spPr>
          <a:xfrm>
            <a:off x="2223654" y="1704108"/>
            <a:ext cx="8146472" cy="4333011"/>
          </a:xfrm>
          <a:prstGeom prst="rect">
            <a:avLst/>
          </a:prstGeom>
        </p:spPr>
      </p:pic>
    </p:spTree>
    <p:extLst>
      <p:ext uri="{BB962C8B-B14F-4D97-AF65-F5344CB8AC3E}">
        <p14:creationId xmlns:p14="http://schemas.microsoft.com/office/powerpoint/2010/main" val="97020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pic>
        <p:nvPicPr>
          <p:cNvPr id="6" name="Imagen 5">
            <a:extLst>
              <a:ext uri="{FF2B5EF4-FFF2-40B4-BE49-F238E27FC236}">
                <a16:creationId xmlns:a16="http://schemas.microsoft.com/office/drawing/2014/main" xmlns="" id="{A38C7FB9-5615-41FC-B71F-1E42E081AE82}"/>
              </a:ext>
            </a:extLst>
          </p:cNvPr>
          <p:cNvPicPr>
            <a:picLocks noChangeAspect="1"/>
          </p:cNvPicPr>
          <p:nvPr/>
        </p:nvPicPr>
        <p:blipFill rotWithShape="1">
          <a:blip r:embed="rId2"/>
          <a:srcRect l="26505" t="31818" r="38807" b="20909"/>
          <a:stretch/>
        </p:blipFill>
        <p:spPr>
          <a:xfrm>
            <a:off x="1064381" y="2377101"/>
            <a:ext cx="4229100" cy="3241964"/>
          </a:xfrm>
          <a:prstGeom prst="rect">
            <a:avLst/>
          </a:prstGeom>
        </p:spPr>
      </p:pic>
      <p:pic>
        <p:nvPicPr>
          <p:cNvPr id="8" name="Imagen 7">
            <a:extLst>
              <a:ext uri="{FF2B5EF4-FFF2-40B4-BE49-F238E27FC236}">
                <a16:creationId xmlns:a16="http://schemas.microsoft.com/office/drawing/2014/main" xmlns="" id="{839B201B-4562-4236-ADCD-163087C44B19}"/>
              </a:ext>
            </a:extLst>
          </p:cNvPr>
          <p:cNvPicPr>
            <a:picLocks noChangeAspect="1"/>
          </p:cNvPicPr>
          <p:nvPr/>
        </p:nvPicPr>
        <p:blipFill rotWithShape="1">
          <a:blip r:embed="rId3"/>
          <a:srcRect l="55568" t="16364" r="10682" b="56667"/>
          <a:stretch/>
        </p:blipFill>
        <p:spPr>
          <a:xfrm>
            <a:off x="5673436" y="2618510"/>
            <a:ext cx="6138329" cy="2759146"/>
          </a:xfrm>
          <a:prstGeom prst="rect">
            <a:avLst/>
          </a:prstGeom>
        </p:spPr>
      </p:pic>
    </p:spTree>
    <p:extLst>
      <p:ext uri="{BB962C8B-B14F-4D97-AF65-F5344CB8AC3E}">
        <p14:creationId xmlns:p14="http://schemas.microsoft.com/office/powerpoint/2010/main" val="94303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4381" y="856891"/>
            <a:ext cx="9584870" cy="914400"/>
          </a:xfrm>
        </p:spPr>
        <p:txBody>
          <a:bodyPr>
            <a:noAutofit/>
          </a:bodyPr>
          <a:lstStyle/>
          <a:p>
            <a:pPr algn="ctr"/>
            <a:r>
              <a:rPr lang="es-ES" sz="3200" b="1" dirty="0">
                <a:ln/>
                <a:solidFill>
                  <a:schemeClr val="accent4"/>
                </a:solidFill>
                <a:latin typeface="Arial" panose="020B0604020202020204" pitchFamily="34" charset="0"/>
                <a:cs typeface="Arial" panose="020B0604020202020204" pitchFamily="34" charset="0"/>
              </a:rPr>
              <a:t>Morbilidad Materna Extrema</a:t>
            </a:r>
          </a:p>
        </p:txBody>
      </p:sp>
      <p:pic>
        <p:nvPicPr>
          <p:cNvPr id="7" name="Imagen 6">
            <a:extLst>
              <a:ext uri="{FF2B5EF4-FFF2-40B4-BE49-F238E27FC236}">
                <a16:creationId xmlns:a16="http://schemas.microsoft.com/office/drawing/2014/main" xmlns="" id="{1E84CF05-EABE-47FF-81C6-1E1586ADBBF6}"/>
              </a:ext>
            </a:extLst>
          </p:cNvPr>
          <p:cNvPicPr>
            <a:picLocks noChangeAspect="1"/>
          </p:cNvPicPr>
          <p:nvPr/>
        </p:nvPicPr>
        <p:blipFill rotWithShape="1">
          <a:blip r:embed="rId3"/>
          <a:srcRect l="55568" t="44091" r="14558" b="9394"/>
          <a:stretch/>
        </p:blipFill>
        <p:spPr>
          <a:xfrm>
            <a:off x="943115" y="2067790"/>
            <a:ext cx="5270610" cy="4616305"/>
          </a:xfrm>
          <a:prstGeom prst="rect">
            <a:avLst/>
          </a:prstGeom>
        </p:spPr>
      </p:pic>
      <p:pic>
        <p:nvPicPr>
          <p:cNvPr id="8" name="Imagen 7">
            <a:extLst>
              <a:ext uri="{FF2B5EF4-FFF2-40B4-BE49-F238E27FC236}">
                <a16:creationId xmlns:a16="http://schemas.microsoft.com/office/drawing/2014/main" xmlns="" id="{7790C509-1D0B-4762-94F5-0BC1086D3492}"/>
              </a:ext>
            </a:extLst>
          </p:cNvPr>
          <p:cNvPicPr>
            <a:picLocks noChangeAspect="1"/>
          </p:cNvPicPr>
          <p:nvPr/>
        </p:nvPicPr>
        <p:blipFill rotWithShape="1">
          <a:blip r:embed="rId4"/>
          <a:srcRect l="29489" t="60607" r="45028" b="12494"/>
          <a:stretch/>
        </p:blipFill>
        <p:spPr>
          <a:xfrm>
            <a:off x="6691743" y="2524991"/>
            <a:ext cx="4900042" cy="3408218"/>
          </a:xfrm>
          <a:prstGeom prst="rect">
            <a:avLst/>
          </a:prstGeom>
        </p:spPr>
      </p:pic>
    </p:spTree>
    <p:extLst>
      <p:ext uri="{BB962C8B-B14F-4D97-AF65-F5344CB8AC3E}">
        <p14:creationId xmlns:p14="http://schemas.microsoft.com/office/powerpoint/2010/main" val="20298652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1900</Words>
  <Application>Microsoft Office PowerPoint</Application>
  <PresentationFormat>Panorámica</PresentationFormat>
  <Paragraphs>165</Paragraphs>
  <Slides>37</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 Unicode MS</vt:lpstr>
      <vt:lpstr>Arial</vt:lpstr>
      <vt:lpstr>Arial Rounded MT Bold</vt:lpstr>
      <vt:lpstr>Calibri</vt:lpstr>
      <vt:lpstr>Calibri Light</vt:lpstr>
      <vt:lpstr>Times New Roman</vt:lpstr>
      <vt:lpstr>Tema de Office</vt:lpstr>
      <vt:lpstr>Presentación de PowerPoint</vt:lpstr>
      <vt:lpstr>Maternidad Segura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Morbilidad Materna Extrema Itagüí</vt:lpstr>
      <vt:lpstr>Mortalidad Perinatal y Neonatal Tardía</vt:lpstr>
      <vt:lpstr>Mortalidad Perinatal y Neonatal Tardía</vt:lpstr>
      <vt:lpstr>Mortalidad Perinatal y Neonatal Tardía</vt:lpstr>
      <vt:lpstr>Mortalidad Perinatal y Neonatal Tardía</vt:lpstr>
      <vt:lpstr>Mortalidad Perinatal y Neonatal Tardía</vt:lpstr>
      <vt:lpstr>Mortalidad Perinatal y Neonatal Tardía</vt:lpstr>
      <vt:lpstr>Mortalidad Perinatal y Neonatal Tardía</vt:lpstr>
      <vt:lpstr>Mortalidad Perinatal y Neonatal Tardía Itagüí</vt:lpstr>
      <vt:lpstr>Mortalidad Perinatal y Neonatal Tardía Itagüí</vt:lpstr>
      <vt:lpstr>Mortalidad Perinatal y Neonatal Tardía Itagüí</vt:lpstr>
      <vt:lpstr>Mortalidad Perinatal y Neonatal Tardía Itagüí</vt:lpstr>
      <vt:lpstr>Mortalidad Perinatal y Neonatal Tardía Itagüí</vt:lpstr>
      <vt:lpstr>Mortalidad Perinatal y Neonatal Tardía Itagüí</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Maldonado Salazar</dc:creator>
  <cp:lastModifiedBy>Monica Maria Roman Sánchez</cp:lastModifiedBy>
  <cp:revision>2</cp:revision>
  <dcterms:created xsi:type="dcterms:W3CDTF">2022-02-28T19:14:55Z</dcterms:created>
  <dcterms:modified xsi:type="dcterms:W3CDTF">2022-08-10T17:17:12Z</dcterms:modified>
</cp:coreProperties>
</file>