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258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pos="749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62F"/>
    <a:srgbClr val="FF40FF"/>
    <a:srgbClr val="941100"/>
    <a:srgbClr val="005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00" y="760"/>
      </p:cViewPr>
      <p:guideLst>
        <p:guide orient="horz" pos="663"/>
        <p:guide pos="892"/>
        <p:guide pos="749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E8F10-A09C-4442-A9BA-CA27626BC53F}" type="datetimeFigureOut">
              <a:rPr lang="es-ES" smtClean="0"/>
              <a:t>10/6/21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17E3-0107-48E4-BF5A-C86FFD0248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18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38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271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78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6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0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06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00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31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58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2C37-DBBE-4507-B6B0-3B7D71457A4D}" type="datetimeFigureOut">
              <a:rPr lang="es-ES" smtClean="0"/>
              <a:t>10/6/21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75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jB3UZ2pVt4" TargetMode="External"/><Relationship Id="rId2" Type="http://schemas.openxmlformats.org/officeDocument/2006/relationships/hyperlink" Target="mailto:jaimehvarela4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33281" y="4422795"/>
            <a:ext cx="772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Salud y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Protección Social</a:t>
            </a:r>
          </a:p>
        </p:txBody>
      </p:sp>
    </p:spTree>
    <p:extLst>
      <p:ext uri="{BB962C8B-B14F-4D97-AF65-F5344CB8AC3E}">
        <p14:creationId xmlns:p14="http://schemas.microsoft.com/office/powerpoint/2010/main" val="2734861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9F4255-390B-504F-BAEE-D6D30A108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912"/>
            <a:ext cx="6219479" cy="61769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0DDA1E-465F-A84C-B4C4-53FB810105DD}"/>
              </a:ext>
            </a:extLst>
          </p:cNvPr>
          <p:cNvSpPr txBox="1"/>
          <p:nvPr/>
        </p:nvSpPr>
        <p:spPr>
          <a:xfrm>
            <a:off x="7216048" y="1663547"/>
            <a:ext cx="47262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accent5">
                    <a:lumMod val="75000"/>
                  </a:schemeClr>
                </a:solidFill>
                <a:latin typeface="Bauhaus 93" pitchFamily="82" charset="77"/>
              </a:rPr>
              <a:t>Ciudad de oportunidades</a:t>
            </a:r>
          </a:p>
          <a:p>
            <a:endParaRPr lang="es-CO" dirty="0">
              <a:solidFill>
                <a:schemeClr val="accent5">
                  <a:lumMod val="75000"/>
                </a:schemeClr>
              </a:solidFill>
              <a:latin typeface="Bauhaus 93" pitchFamily="82" charset="77"/>
            </a:endParaRPr>
          </a:p>
          <a:p>
            <a:pPr algn="ctr"/>
            <a:endParaRPr lang="es-CO" sz="28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  <a:p>
            <a:pPr algn="ctr"/>
            <a:r>
              <a:rPr lang="es-CO" sz="28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Que oportunidades promueve </a:t>
            </a:r>
          </a:p>
          <a:p>
            <a:pPr algn="ctr"/>
            <a:r>
              <a:rPr lang="es-CO" sz="3200" dirty="0">
                <a:solidFill>
                  <a:srgbClr val="FF0000"/>
                </a:solidFill>
                <a:latin typeface="Bauhaus 93" pitchFamily="82" charset="77"/>
              </a:rPr>
              <a:t>M</a:t>
            </a:r>
            <a:r>
              <a:rPr lang="es-CO" sz="3200" dirty="0">
                <a:solidFill>
                  <a:srgbClr val="00B050"/>
                </a:solidFill>
                <a:latin typeface="Bauhaus 93" pitchFamily="82" charset="77"/>
              </a:rPr>
              <a:t>A</a:t>
            </a:r>
            <a:r>
              <a:rPr lang="es-CO" sz="3200" dirty="0">
                <a:solidFill>
                  <a:srgbClr val="FFFF00"/>
                </a:solidFill>
                <a:latin typeface="Bauhaus 93" pitchFamily="82" charset="77"/>
              </a:rPr>
              <a:t>I</a:t>
            </a:r>
            <a:r>
              <a:rPr lang="es-CO" sz="3200" dirty="0">
                <a:solidFill>
                  <a:schemeClr val="accent1">
                    <a:lumMod val="75000"/>
                  </a:schemeClr>
                </a:solidFill>
                <a:latin typeface="Bauhaus 93" pitchFamily="82" charset="77"/>
              </a:rPr>
              <a:t>T</a:t>
            </a:r>
            <a:r>
              <a:rPr lang="es-CO" sz="3200" dirty="0">
                <a:solidFill>
                  <a:schemeClr val="bg1">
                    <a:lumMod val="65000"/>
                  </a:schemeClr>
                </a:solidFill>
                <a:latin typeface="Bauhaus 93" pitchFamily="82" charset="77"/>
              </a:rPr>
              <a:t>E</a:t>
            </a:r>
            <a:r>
              <a:rPr lang="es-CO" dirty="0">
                <a:solidFill>
                  <a:schemeClr val="bg1">
                    <a:lumMod val="65000"/>
                  </a:schemeClr>
                </a:solidFill>
                <a:latin typeface="Bauhaus 93" pitchFamily="82" charset="77"/>
              </a:rPr>
              <a:t> </a:t>
            </a:r>
            <a:r>
              <a:rPr lang="es-CO" sz="4000" dirty="0">
                <a:latin typeface="Bauhaus 93" pitchFamily="82" charset="77"/>
                <a:ea typeface="Ayuthaya" pitchFamily="2" charset="-34"/>
                <a:cs typeface="Ayuthaya" pitchFamily="2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316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0" cy="68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4738FC5-9EBA-394F-8DD7-3D9548F16F2F}"/>
              </a:ext>
            </a:extLst>
          </p:cNvPr>
          <p:cNvSpPr/>
          <p:nvPr/>
        </p:nvSpPr>
        <p:spPr>
          <a:xfrm>
            <a:off x="2448911" y="1881352"/>
            <a:ext cx="76410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dirty="0">
                <a:solidFill>
                  <a:srgbClr val="FF0000"/>
                </a:solidFill>
                <a:latin typeface="Bauhaus 93" pitchFamily="82" charset="77"/>
              </a:rPr>
              <a:t>M</a:t>
            </a:r>
            <a:r>
              <a:rPr lang="es-CO" sz="7200" dirty="0">
                <a:solidFill>
                  <a:srgbClr val="00B050"/>
                </a:solidFill>
                <a:latin typeface="Bauhaus 93" pitchFamily="82" charset="77"/>
              </a:rPr>
              <a:t>A</a:t>
            </a:r>
            <a:r>
              <a:rPr lang="es-CO" sz="7200" dirty="0">
                <a:solidFill>
                  <a:srgbClr val="FFFF00"/>
                </a:solidFill>
                <a:latin typeface="Bauhaus 93" pitchFamily="82" charset="77"/>
              </a:rPr>
              <a:t>I</a:t>
            </a:r>
            <a:r>
              <a:rPr lang="es-CO" sz="7200" dirty="0">
                <a:solidFill>
                  <a:schemeClr val="accent1"/>
                </a:solidFill>
                <a:latin typeface="Bauhaus 93" pitchFamily="82" charset="77"/>
              </a:rPr>
              <a:t>T</a:t>
            </a:r>
            <a:r>
              <a:rPr lang="es-CO" sz="7200" dirty="0">
                <a:solidFill>
                  <a:schemeClr val="bg1">
                    <a:lumMod val="65000"/>
                  </a:schemeClr>
                </a:solidFill>
                <a:latin typeface="Bauhaus 93" pitchFamily="82" charset="77"/>
              </a:rPr>
              <a:t>E</a:t>
            </a:r>
            <a:r>
              <a:rPr lang="es-CO" sz="4400" dirty="0"/>
              <a:t> </a:t>
            </a:r>
            <a:br>
              <a:rPr lang="es-CO" dirty="0"/>
            </a:br>
            <a:br>
              <a:rPr lang="es-CO" dirty="0"/>
            </a:br>
            <a:r>
              <a:rPr lang="es-CO" sz="3200" dirty="0"/>
              <a:t>Construcción de un relato que le de sentido al modelo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1A67397-B7C1-7B46-9036-B59966CBA756}"/>
              </a:ext>
            </a:extLst>
          </p:cNvPr>
          <p:cNvSpPr/>
          <p:nvPr/>
        </p:nvSpPr>
        <p:spPr>
          <a:xfrm>
            <a:off x="3196856" y="4796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Jaime H Varela londoño</a:t>
            </a:r>
          </a:p>
          <a:p>
            <a:pPr algn="ctr"/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Contratista</a:t>
            </a:r>
          </a:p>
          <a:p>
            <a:pPr algn="ctr"/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Apoyo a la gestión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29B804D-3C72-4149-8573-DB447830A12F}"/>
              </a:ext>
            </a:extLst>
          </p:cNvPr>
          <p:cNvSpPr/>
          <p:nvPr/>
        </p:nvSpPr>
        <p:spPr>
          <a:xfrm>
            <a:off x="941739" y="3105901"/>
            <a:ext cx="2617076" cy="105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03B1968-4B39-D04C-82B9-79AD0ABCBFCB}"/>
              </a:ext>
            </a:extLst>
          </p:cNvPr>
          <p:cNvSpPr/>
          <p:nvPr/>
        </p:nvSpPr>
        <p:spPr>
          <a:xfrm>
            <a:off x="3558815" y="3105900"/>
            <a:ext cx="2617076" cy="1051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C549D69-6FCE-7D4D-94D2-42E6D33F8E03}"/>
              </a:ext>
            </a:extLst>
          </p:cNvPr>
          <p:cNvSpPr/>
          <p:nvPr/>
        </p:nvSpPr>
        <p:spPr>
          <a:xfrm>
            <a:off x="6175891" y="3113752"/>
            <a:ext cx="2617076" cy="105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C788059-B9C4-1341-ABAE-CFB053212BD5}"/>
              </a:ext>
            </a:extLst>
          </p:cNvPr>
          <p:cNvSpPr/>
          <p:nvPr/>
        </p:nvSpPr>
        <p:spPr>
          <a:xfrm>
            <a:off x="8781392" y="3105900"/>
            <a:ext cx="2617076" cy="1051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41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afili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6" name="Marcador de contenido 14">
            <a:extLst>
              <a:ext uri="{FF2B5EF4-FFF2-40B4-BE49-F238E27FC236}">
                <a16:creationId xmlns:a16="http://schemas.microsoft.com/office/drawing/2014/main" id="{47C74950-A665-8542-9319-E43229376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3" y="516327"/>
            <a:ext cx="6145177" cy="53198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03B6DF4-A6D0-154D-9D86-68311BA49772}"/>
              </a:ext>
            </a:extLst>
          </p:cNvPr>
          <p:cNvSpPr/>
          <p:nvPr/>
        </p:nvSpPr>
        <p:spPr>
          <a:xfrm>
            <a:off x="7683796" y="204032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4800" dirty="0">
                <a:solidFill>
                  <a:srgbClr val="FF0000"/>
                </a:solidFill>
                <a:latin typeface="Bauhaus 93" pitchFamily="82" charset="77"/>
              </a:rPr>
              <a:t>M</a:t>
            </a:r>
            <a:r>
              <a:rPr lang="es-CO" sz="4800" dirty="0">
                <a:latin typeface="Bauhaus 93" pitchFamily="82" charset="77"/>
              </a:rPr>
              <a:t>ODELO DE  </a:t>
            </a:r>
          </a:p>
          <a:p>
            <a:r>
              <a:rPr lang="es-CO" sz="4800" dirty="0">
                <a:solidFill>
                  <a:srgbClr val="00B050"/>
                </a:solidFill>
                <a:latin typeface="Bauhaus 93" pitchFamily="82" charset="77"/>
              </a:rPr>
              <a:t>A</a:t>
            </a:r>
            <a:r>
              <a:rPr lang="es-CO" sz="4800" dirty="0">
                <a:latin typeface="Bauhaus 93" pitchFamily="82" charset="77"/>
              </a:rPr>
              <a:t>CCION </a:t>
            </a:r>
          </a:p>
          <a:p>
            <a:r>
              <a:rPr lang="es-CO" sz="4800" dirty="0">
                <a:solidFill>
                  <a:srgbClr val="FFFF00"/>
                </a:solidFill>
                <a:latin typeface="Bauhaus 93" pitchFamily="82" charset="77"/>
              </a:rPr>
              <a:t>I</a:t>
            </a:r>
            <a:r>
              <a:rPr lang="es-CO" sz="4800" dirty="0">
                <a:latin typeface="Bauhaus 93" pitchFamily="82" charset="77"/>
              </a:rPr>
              <a:t>NTEGRAL </a:t>
            </a:r>
          </a:p>
          <a:p>
            <a:r>
              <a:rPr lang="es-CO" sz="4800" dirty="0">
                <a:solidFill>
                  <a:srgbClr val="00B0F0"/>
                </a:solidFill>
                <a:latin typeface="Bauhaus 93" pitchFamily="82" charset="77"/>
              </a:rPr>
              <a:t>T</a:t>
            </a:r>
            <a:r>
              <a:rPr lang="es-CO" sz="4800" dirty="0">
                <a:solidFill>
                  <a:schemeClr val="bg1">
                    <a:lumMod val="65000"/>
                  </a:schemeClr>
                </a:solidFill>
                <a:latin typeface="Bauhaus 93" pitchFamily="82" charset="77"/>
              </a:rPr>
              <a:t>E</a:t>
            </a:r>
            <a:r>
              <a:rPr lang="es-CO" sz="4800" dirty="0">
                <a:latin typeface="Bauhaus 93" pitchFamily="82" charset="77"/>
              </a:rPr>
              <a:t>RRITORIAL </a:t>
            </a:r>
            <a:endParaRPr lang="es-CO" sz="48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591425-75C2-D143-86F5-07E7D0926CB0}"/>
              </a:ext>
            </a:extLst>
          </p:cNvPr>
          <p:cNvSpPr/>
          <p:nvPr/>
        </p:nvSpPr>
        <p:spPr>
          <a:xfrm>
            <a:off x="980523" y="6004689"/>
            <a:ext cx="2617076" cy="105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A6AB6B0-BC0A-7546-A725-850A2427535E}"/>
              </a:ext>
            </a:extLst>
          </p:cNvPr>
          <p:cNvSpPr/>
          <p:nvPr/>
        </p:nvSpPr>
        <p:spPr>
          <a:xfrm>
            <a:off x="3597599" y="6004688"/>
            <a:ext cx="2617076" cy="1051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B5707FD-3834-524B-AB89-AA13C8F83772}"/>
              </a:ext>
            </a:extLst>
          </p:cNvPr>
          <p:cNvSpPr/>
          <p:nvPr/>
        </p:nvSpPr>
        <p:spPr>
          <a:xfrm>
            <a:off x="6214675" y="6004688"/>
            <a:ext cx="2617076" cy="105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858FD2C-73D3-FD4C-99D7-03DE1DEF8D23}"/>
              </a:ext>
            </a:extLst>
          </p:cNvPr>
          <p:cNvSpPr/>
          <p:nvPr/>
        </p:nvSpPr>
        <p:spPr>
          <a:xfrm>
            <a:off x="8820176" y="6004688"/>
            <a:ext cx="2617076" cy="1051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96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C81A2741-081E-6B4B-8EAF-398147322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3" y="1092118"/>
            <a:ext cx="6377740" cy="46737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9EF1B13-1D51-F445-9EBF-4E55AF06DCA7}"/>
              </a:ext>
            </a:extLst>
          </p:cNvPr>
          <p:cNvSpPr txBox="1"/>
          <p:nvPr/>
        </p:nvSpPr>
        <p:spPr>
          <a:xfrm>
            <a:off x="7357730" y="1401452"/>
            <a:ext cx="3909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latin typeface="Bauhaus 93" pitchFamily="82" charset="77"/>
              </a:rPr>
              <a:t>Los  # de  </a:t>
            </a:r>
          </a:p>
          <a:p>
            <a:pPr algn="ctr"/>
            <a:r>
              <a:rPr lang="es-CO" sz="4400" dirty="0">
                <a:solidFill>
                  <a:srgbClr val="FF0000"/>
                </a:solidFill>
                <a:latin typeface="Bauhaus 93" pitchFamily="82" charset="77"/>
              </a:rPr>
              <a:t>M</a:t>
            </a:r>
            <a:r>
              <a:rPr lang="es-CO" sz="4400" dirty="0">
                <a:solidFill>
                  <a:srgbClr val="00B050"/>
                </a:solidFill>
                <a:latin typeface="Bauhaus 93" pitchFamily="82" charset="77"/>
              </a:rPr>
              <a:t>A</a:t>
            </a:r>
            <a:r>
              <a:rPr lang="es-CO" sz="4400" dirty="0">
                <a:solidFill>
                  <a:srgbClr val="FFFF00"/>
                </a:solidFill>
                <a:latin typeface="Bauhaus 93" pitchFamily="82" charset="77"/>
              </a:rPr>
              <a:t>I</a:t>
            </a:r>
            <a:r>
              <a:rPr lang="es-CO" sz="4400" dirty="0">
                <a:solidFill>
                  <a:schemeClr val="accent1">
                    <a:lumMod val="75000"/>
                  </a:schemeClr>
                </a:solidFill>
                <a:latin typeface="Bauhaus 93" pitchFamily="82" charset="77"/>
              </a:rPr>
              <a:t>T</a:t>
            </a:r>
            <a:r>
              <a:rPr lang="es-CO" sz="4400" dirty="0">
                <a:solidFill>
                  <a:schemeClr val="bg1">
                    <a:lumMod val="65000"/>
                  </a:schemeClr>
                </a:solidFill>
                <a:latin typeface="Bauhaus 93" pitchFamily="82" charset="77"/>
              </a:rPr>
              <a:t>E</a:t>
            </a:r>
            <a:r>
              <a:rPr lang="es-CO" sz="4400" dirty="0">
                <a:latin typeface="Bauhaus 93" pitchFamily="82" charset="77"/>
              </a:rPr>
              <a:t> </a:t>
            </a:r>
          </a:p>
          <a:p>
            <a:endParaRPr lang="es-CO" sz="2800" dirty="0"/>
          </a:p>
          <a:p>
            <a:pPr algn="ctr"/>
            <a:r>
              <a:rPr lang="es-CO" sz="2800" dirty="0">
                <a:solidFill>
                  <a:srgbClr val="0070C0"/>
                </a:solidFill>
                <a:latin typeface="Bauhaus 93" pitchFamily="82" charset="77"/>
              </a:rPr>
              <a:t>8   </a:t>
            </a:r>
          </a:p>
          <a:p>
            <a:pPr algn="ctr"/>
            <a:r>
              <a:rPr lang="es-CO" sz="2800" dirty="0">
                <a:solidFill>
                  <a:srgbClr val="0070C0"/>
                </a:solidFill>
                <a:latin typeface="Bauhaus 93" pitchFamily="82" charset="77"/>
              </a:rPr>
              <a:t>Líneas </a:t>
            </a:r>
          </a:p>
          <a:p>
            <a:pPr algn="ctr"/>
            <a:r>
              <a:rPr lang="es-CO" sz="2800" dirty="0">
                <a:solidFill>
                  <a:srgbClr val="0070C0"/>
                </a:solidFill>
                <a:latin typeface="Bauhaus 93" pitchFamily="82" charset="77"/>
              </a:rPr>
              <a:t>58 </a:t>
            </a:r>
          </a:p>
          <a:p>
            <a:pPr algn="ctr"/>
            <a:r>
              <a:rPr lang="es-CO" sz="2800" dirty="0">
                <a:solidFill>
                  <a:srgbClr val="0070C0"/>
                </a:solidFill>
                <a:latin typeface="Bauhaus 93" pitchFamily="82" charset="77"/>
              </a:rPr>
              <a:t>Acciones </a:t>
            </a:r>
          </a:p>
          <a:p>
            <a:pPr algn="ctr"/>
            <a:r>
              <a:rPr lang="es-CO" sz="2800" dirty="0">
                <a:solidFill>
                  <a:srgbClr val="0070C0"/>
                </a:solidFill>
                <a:latin typeface="Bauhaus 93" pitchFamily="82" charset="77"/>
              </a:rPr>
              <a:t>50 </a:t>
            </a:r>
          </a:p>
          <a:p>
            <a:pPr algn="ctr"/>
            <a:r>
              <a:rPr lang="es-CO" sz="2800" dirty="0">
                <a:solidFill>
                  <a:srgbClr val="0070C0"/>
                </a:solidFill>
                <a:latin typeface="Bauhaus 93" pitchFamily="82" charset="77"/>
              </a:rPr>
              <a:t>Herramientas </a:t>
            </a:r>
            <a:endParaRPr lang="es-CO" sz="3600" dirty="0">
              <a:solidFill>
                <a:srgbClr val="0070C0"/>
              </a:solidFill>
              <a:latin typeface="Bauhaus 93" pitchFamily="82" charset="77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271385E-554E-4C4B-96D3-9AA33F4E2AEB}"/>
              </a:ext>
            </a:extLst>
          </p:cNvPr>
          <p:cNvSpPr/>
          <p:nvPr/>
        </p:nvSpPr>
        <p:spPr>
          <a:xfrm>
            <a:off x="980523" y="6004689"/>
            <a:ext cx="2617076" cy="105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C989062-29EC-B44A-82D0-D78AD49EA9D8}"/>
              </a:ext>
            </a:extLst>
          </p:cNvPr>
          <p:cNvSpPr/>
          <p:nvPr/>
        </p:nvSpPr>
        <p:spPr>
          <a:xfrm>
            <a:off x="3597599" y="6004688"/>
            <a:ext cx="2617076" cy="1051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3D5C9-8470-434A-8E9E-A0578B3D1A50}"/>
              </a:ext>
            </a:extLst>
          </p:cNvPr>
          <p:cNvSpPr/>
          <p:nvPr/>
        </p:nvSpPr>
        <p:spPr>
          <a:xfrm>
            <a:off x="6214675" y="6004688"/>
            <a:ext cx="2617076" cy="105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A44897-5E1C-654F-A12B-C79702EA6200}"/>
              </a:ext>
            </a:extLst>
          </p:cNvPr>
          <p:cNvSpPr/>
          <p:nvPr/>
        </p:nvSpPr>
        <p:spPr>
          <a:xfrm>
            <a:off x="8820176" y="6004688"/>
            <a:ext cx="2617076" cy="1051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79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8ACB7C-915C-B44A-ACC7-1F38AF90A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3" y="1416915"/>
            <a:ext cx="6211002" cy="45206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0B2289-8807-8E44-A9F8-2A5695A12AB7}"/>
              </a:ext>
            </a:extLst>
          </p:cNvPr>
          <p:cNvSpPr txBox="1"/>
          <p:nvPr/>
        </p:nvSpPr>
        <p:spPr>
          <a:xfrm>
            <a:off x="7809145" y="1520785"/>
            <a:ext cx="29112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latin typeface="Bauhaus 93" pitchFamily="82" charset="77"/>
              </a:rPr>
              <a:t>Los  </a:t>
            </a:r>
          </a:p>
          <a:p>
            <a:pPr algn="ctr"/>
            <a:r>
              <a:rPr lang="es-CO" sz="6600" dirty="0">
                <a:solidFill>
                  <a:srgbClr val="FF0000"/>
                </a:solidFill>
                <a:latin typeface="Bauhaus 93" pitchFamily="82" charset="77"/>
              </a:rPr>
              <a:t> 5 </a:t>
            </a:r>
            <a:r>
              <a:rPr lang="es-CO" sz="4400" dirty="0">
                <a:latin typeface="Bauhaus 93" pitchFamily="82" charset="77"/>
              </a:rPr>
              <a:t>Objetivos de  </a:t>
            </a:r>
          </a:p>
          <a:p>
            <a:pPr algn="ctr"/>
            <a:r>
              <a:rPr lang="es-CO" sz="4400" dirty="0">
                <a:solidFill>
                  <a:srgbClr val="FF0000"/>
                </a:solidFill>
                <a:latin typeface="Bauhaus 93" pitchFamily="82" charset="77"/>
              </a:rPr>
              <a:t>M</a:t>
            </a:r>
            <a:r>
              <a:rPr lang="es-CO" sz="4400" dirty="0">
                <a:solidFill>
                  <a:srgbClr val="00B050"/>
                </a:solidFill>
                <a:latin typeface="Bauhaus 93" pitchFamily="82" charset="77"/>
              </a:rPr>
              <a:t>A</a:t>
            </a:r>
            <a:r>
              <a:rPr lang="es-CO" sz="4400" dirty="0">
                <a:solidFill>
                  <a:srgbClr val="FFFF00"/>
                </a:solidFill>
                <a:latin typeface="Bauhaus 93" pitchFamily="82" charset="77"/>
              </a:rPr>
              <a:t>I</a:t>
            </a:r>
            <a:r>
              <a:rPr lang="es-CO" sz="4400" dirty="0">
                <a:solidFill>
                  <a:schemeClr val="accent1">
                    <a:lumMod val="75000"/>
                  </a:schemeClr>
                </a:solidFill>
                <a:latin typeface="Bauhaus 93" pitchFamily="82" charset="77"/>
              </a:rPr>
              <a:t>T</a:t>
            </a:r>
            <a:r>
              <a:rPr lang="es-CO" sz="4400" dirty="0">
                <a:solidFill>
                  <a:schemeClr val="bg1">
                    <a:lumMod val="65000"/>
                  </a:schemeClr>
                </a:solidFill>
                <a:latin typeface="Bauhaus 93" pitchFamily="82" charset="77"/>
              </a:rPr>
              <a:t>E</a:t>
            </a:r>
            <a:r>
              <a:rPr lang="es-CO" sz="4400" dirty="0">
                <a:latin typeface="Bauhaus 93" pitchFamily="82" charset="77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DB1BBF2-907A-EE48-9E8E-C7978B574219}"/>
              </a:ext>
            </a:extLst>
          </p:cNvPr>
          <p:cNvSpPr/>
          <p:nvPr/>
        </p:nvSpPr>
        <p:spPr>
          <a:xfrm>
            <a:off x="980523" y="6004689"/>
            <a:ext cx="2617076" cy="105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FA1B566-9C06-B044-AFB9-3B14E4F98B99}"/>
              </a:ext>
            </a:extLst>
          </p:cNvPr>
          <p:cNvSpPr/>
          <p:nvPr/>
        </p:nvSpPr>
        <p:spPr>
          <a:xfrm>
            <a:off x="3597599" y="6004688"/>
            <a:ext cx="2617076" cy="1051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80622C9-B51C-834E-9931-0DDEFF6EB9F8}"/>
              </a:ext>
            </a:extLst>
          </p:cNvPr>
          <p:cNvSpPr/>
          <p:nvPr/>
        </p:nvSpPr>
        <p:spPr>
          <a:xfrm>
            <a:off x="6214675" y="6004688"/>
            <a:ext cx="2617076" cy="105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3D2E751-DCEF-8449-BC2D-661CF20F6BA1}"/>
              </a:ext>
            </a:extLst>
          </p:cNvPr>
          <p:cNvSpPr/>
          <p:nvPr/>
        </p:nvSpPr>
        <p:spPr>
          <a:xfrm>
            <a:off x="8820176" y="6004688"/>
            <a:ext cx="2617076" cy="1051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99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22A5F9E-0AB6-C548-ABB5-EB1CCCCB5221}"/>
              </a:ext>
            </a:extLst>
          </p:cNvPr>
          <p:cNvSpPr/>
          <p:nvPr/>
        </p:nvSpPr>
        <p:spPr>
          <a:xfrm>
            <a:off x="980523" y="6004689"/>
            <a:ext cx="2617076" cy="105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9051E24-9CC3-F349-867E-AF36F3CFFDC2}"/>
              </a:ext>
            </a:extLst>
          </p:cNvPr>
          <p:cNvSpPr/>
          <p:nvPr/>
        </p:nvSpPr>
        <p:spPr>
          <a:xfrm>
            <a:off x="3597599" y="6004688"/>
            <a:ext cx="2617076" cy="1051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B00FDB2-DE4D-8D4F-89C4-25713AA3127D}"/>
              </a:ext>
            </a:extLst>
          </p:cNvPr>
          <p:cNvSpPr/>
          <p:nvPr/>
        </p:nvSpPr>
        <p:spPr>
          <a:xfrm>
            <a:off x="6214675" y="6004688"/>
            <a:ext cx="2617076" cy="105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4179E3-AB35-214C-9ED6-E1B873E098AF}"/>
              </a:ext>
            </a:extLst>
          </p:cNvPr>
          <p:cNvSpPr/>
          <p:nvPr/>
        </p:nvSpPr>
        <p:spPr>
          <a:xfrm>
            <a:off x="8820176" y="6004688"/>
            <a:ext cx="2617076" cy="1051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Marcador de contenido 10">
            <a:extLst>
              <a:ext uri="{FF2B5EF4-FFF2-40B4-BE49-F238E27FC236}">
                <a16:creationId xmlns:a16="http://schemas.microsoft.com/office/drawing/2014/main" id="{20300CD7-12F8-1142-A455-2106C1C8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23" y="1629104"/>
            <a:ext cx="6529722" cy="400682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9E52984-81FE-9C4A-88D2-6D593A0221C8}"/>
              </a:ext>
            </a:extLst>
          </p:cNvPr>
          <p:cNvSpPr/>
          <p:nvPr/>
        </p:nvSpPr>
        <p:spPr>
          <a:xfrm>
            <a:off x="7761724" y="1905506"/>
            <a:ext cx="37783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latin typeface="Bauhaus 93" pitchFamily="82" charset="77"/>
              </a:rPr>
              <a:t>Las  </a:t>
            </a:r>
          </a:p>
          <a:p>
            <a:pPr algn="ctr"/>
            <a:r>
              <a:rPr lang="es-CO" sz="4800" dirty="0">
                <a:solidFill>
                  <a:schemeClr val="accent6">
                    <a:lumMod val="75000"/>
                  </a:schemeClr>
                </a:solidFill>
                <a:latin typeface="Bauhaus 93" pitchFamily="82" charset="77"/>
              </a:rPr>
              <a:t>8</a:t>
            </a:r>
          </a:p>
          <a:p>
            <a:pPr algn="ctr"/>
            <a:r>
              <a:rPr lang="es-CO" sz="3200" dirty="0">
                <a:latin typeface="Bauhaus 93" pitchFamily="82" charset="77"/>
              </a:rPr>
              <a:t> líneas </a:t>
            </a:r>
          </a:p>
          <a:p>
            <a:pPr algn="ctr"/>
            <a:r>
              <a:rPr lang="es-CO" sz="3200" dirty="0">
                <a:latin typeface="Bauhaus 93" pitchFamily="82" charset="77"/>
              </a:rPr>
              <a:t>de  </a:t>
            </a:r>
          </a:p>
          <a:p>
            <a:pPr algn="ctr"/>
            <a:r>
              <a:rPr lang="es-CO" sz="5400" dirty="0">
                <a:solidFill>
                  <a:srgbClr val="FF0000"/>
                </a:solidFill>
                <a:latin typeface="Bauhaus 93" pitchFamily="82" charset="77"/>
              </a:rPr>
              <a:t>M</a:t>
            </a:r>
            <a:r>
              <a:rPr lang="es-CO" sz="5400" dirty="0">
                <a:solidFill>
                  <a:srgbClr val="00B050"/>
                </a:solidFill>
                <a:latin typeface="Bauhaus 93" pitchFamily="82" charset="77"/>
              </a:rPr>
              <a:t>A</a:t>
            </a:r>
            <a:r>
              <a:rPr lang="es-CO" sz="5400" dirty="0">
                <a:solidFill>
                  <a:srgbClr val="FFFF00"/>
                </a:solidFill>
                <a:latin typeface="Bauhaus 93" pitchFamily="82" charset="77"/>
              </a:rPr>
              <a:t>I</a:t>
            </a:r>
            <a:r>
              <a:rPr lang="es-CO" sz="5400" dirty="0">
                <a:solidFill>
                  <a:schemeClr val="accent1">
                    <a:lumMod val="75000"/>
                  </a:schemeClr>
                </a:solidFill>
                <a:latin typeface="Bauhaus 93" pitchFamily="82" charset="77"/>
              </a:rPr>
              <a:t>T</a:t>
            </a:r>
            <a:r>
              <a:rPr lang="es-CO" sz="5400" dirty="0">
                <a:solidFill>
                  <a:schemeClr val="bg1">
                    <a:lumMod val="65000"/>
                  </a:schemeClr>
                </a:solidFill>
                <a:latin typeface="Bauhaus 93" pitchFamily="82" charset="77"/>
              </a:rPr>
              <a:t>E</a:t>
            </a:r>
            <a:r>
              <a:rPr lang="es-CO" sz="5400" dirty="0">
                <a:latin typeface="Bauhaus 93" pitchFamily="82" charset="77"/>
              </a:rPr>
              <a:t> </a:t>
            </a:r>
          </a:p>
          <a:p>
            <a:endParaRPr lang="es-CO" dirty="0"/>
          </a:p>
          <a:p>
            <a:pPr algn="ctr"/>
            <a:endParaRPr lang="es-CO" dirty="0">
              <a:solidFill>
                <a:srgbClr val="0070C0"/>
              </a:solidFill>
              <a:latin typeface="Bauhaus 93" pitchFamily="8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959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B6DA025-3C43-0642-AC59-0B0615664595}"/>
              </a:ext>
            </a:extLst>
          </p:cNvPr>
          <p:cNvSpPr/>
          <p:nvPr/>
        </p:nvSpPr>
        <p:spPr>
          <a:xfrm>
            <a:off x="798346" y="522972"/>
            <a:ext cx="5598506" cy="26696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70EB27-E25C-314E-8086-290B19FF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92" y="362430"/>
            <a:ext cx="5678214" cy="1009651"/>
          </a:xfrm>
        </p:spPr>
        <p:txBody>
          <a:bodyPr>
            <a:no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</a:rPr>
              <a:t>Construir un relato de sentido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848514-B82D-F840-86A5-29899008C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346" y="1419600"/>
            <a:ext cx="5678214" cy="1643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dirty="0">
                <a:solidFill>
                  <a:schemeClr val="bg1"/>
                </a:solidFill>
              </a:rPr>
              <a:t>La idea es que cada uno de nosotros podamos construir un relato lógico con las 8 líneas de MAITE que nos permita recordarlas </a:t>
            </a:r>
            <a:endParaRPr lang="es-CO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D1AFDCF-D868-C840-B7A6-C2AD34D06A69}"/>
              </a:ext>
            </a:extLst>
          </p:cNvPr>
          <p:cNvSpPr/>
          <p:nvPr/>
        </p:nvSpPr>
        <p:spPr>
          <a:xfrm>
            <a:off x="980523" y="6004689"/>
            <a:ext cx="2617076" cy="105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9B584BB-CF97-F442-AB21-B2799D0F1E2C}"/>
              </a:ext>
            </a:extLst>
          </p:cNvPr>
          <p:cNvSpPr/>
          <p:nvPr/>
        </p:nvSpPr>
        <p:spPr>
          <a:xfrm>
            <a:off x="3597599" y="6004688"/>
            <a:ext cx="2617076" cy="1051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4564A60-6C96-C74E-BC6C-E4395C46795E}"/>
              </a:ext>
            </a:extLst>
          </p:cNvPr>
          <p:cNvSpPr/>
          <p:nvPr/>
        </p:nvSpPr>
        <p:spPr>
          <a:xfrm>
            <a:off x="6214675" y="6004688"/>
            <a:ext cx="2617076" cy="105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BEB0A98-C33F-7342-873F-BA3B538C5565}"/>
              </a:ext>
            </a:extLst>
          </p:cNvPr>
          <p:cNvSpPr/>
          <p:nvPr/>
        </p:nvSpPr>
        <p:spPr>
          <a:xfrm>
            <a:off x="8820176" y="6004688"/>
            <a:ext cx="2617076" cy="1051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D6F411-83F9-DB46-99BB-BF18569B1705}"/>
              </a:ext>
            </a:extLst>
          </p:cNvPr>
          <p:cNvSpPr txBox="1"/>
          <p:nvPr/>
        </p:nvSpPr>
        <p:spPr>
          <a:xfrm>
            <a:off x="944691" y="3842692"/>
            <a:ext cx="3415862" cy="504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3C9300-4993-1540-A3FB-33AA508E63CC}"/>
              </a:ext>
            </a:extLst>
          </p:cNvPr>
          <p:cNvSpPr txBox="1"/>
          <p:nvPr/>
        </p:nvSpPr>
        <p:spPr>
          <a:xfrm rot="21063932">
            <a:off x="1287608" y="3996618"/>
            <a:ext cx="34158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00B050"/>
                </a:solidFill>
                <a:latin typeface="Bernard MT Condensed" panose="02050806060905020404" pitchFamily="18" charset="77"/>
              </a:rPr>
              <a:t>Aseguramiento</a:t>
            </a:r>
          </a:p>
          <a:p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2750CDA-F4E9-3546-93D3-5296B1E0CA4E}"/>
              </a:ext>
            </a:extLst>
          </p:cNvPr>
          <p:cNvSpPr txBox="1"/>
          <p:nvPr/>
        </p:nvSpPr>
        <p:spPr>
          <a:xfrm rot="20547982">
            <a:off x="7041931" y="3316390"/>
            <a:ext cx="261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accent1"/>
                </a:solidFill>
                <a:latin typeface="Bernard MT Condensed" panose="02050806060905020404" pitchFamily="18" charset="77"/>
              </a:rPr>
              <a:t>Salud publica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A14161-FF09-E947-BECC-FD4918CA889B}"/>
              </a:ext>
            </a:extLst>
          </p:cNvPr>
          <p:cNvSpPr txBox="1"/>
          <p:nvPr/>
        </p:nvSpPr>
        <p:spPr>
          <a:xfrm rot="316271">
            <a:off x="6327824" y="4488269"/>
            <a:ext cx="27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EE462F"/>
                </a:solidFill>
                <a:latin typeface="Bernard MT Condensed" panose="02050806060905020404" pitchFamily="18" charset="77"/>
              </a:rPr>
              <a:t>Talento humano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8A274E3-29BE-BA46-93D9-AEB9E9D00826}"/>
              </a:ext>
            </a:extLst>
          </p:cNvPr>
          <p:cNvSpPr txBox="1"/>
          <p:nvPr/>
        </p:nvSpPr>
        <p:spPr>
          <a:xfrm rot="350943">
            <a:off x="7041931" y="1979936"/>
            <a:ext cx="3647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FFC000"/>
                </a:solidFill>
                <a:latin typeface="Bernard MT Condensed" panose="02050806060905020404" pitchFamily="18" charset="77"/>
              </a:rPr>
              <a:t>Prestación de servicios de salud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D0EAFA-1E30-8543-B10D-E8C955A78775}"/>
              </a:ext>
            </a:extLst>
          </p:cNvPr>
          <p:cNvSpPr txBox="1"/>
          <p:nvPr/>
        </p:nvSpPr>
        <p:spPr>
          <a:xfrm rot="1226895">
            <a:off x="9280634" y="3413611"/>
            <a:ext cx="215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941100"/>
                </a:solidFill>
                <a:latin typeface="Bernard MT Condensed" panose="02050806060905020404" pitchFamily="18" charset="77"/>
              </a:rPr>
              <a:t>Enfoque diferencial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63E01F-69FD-2540-89DE-B7341E136A6C}"/>
              </a:ext>
            </a:extLst>
          </p:cNvPr>
          <p:cNvSpPr txBox="1"/>
          <p:nvPr/>
        </p:nvSpPr>
        <p:spPr>
          <a:xfrm>
            <a:off x="3069021" y="4985264"/>
            <a:ext cx="332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40FF"/>
                </a:solidFill>
                <a:latin typeface="Bernard MT Condensed" panose="02050806060905020404" pitchFamily="18" charset="77"/>
              </a:rPr>
              <a:t>Intersectorialidad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78C752-4C67-1B40-817A-430A78CD675F}"/>
              </a:ext>
            </a:extLst>
          </p:cNvPr>
          <p:cNvSpPr txBox="1"/>
          <p:nvPr/>
        </p:nvSpPr>
        <p:spPr>
          <a:xfrm>
            <a:off x="4216525" y="3638529"/>
            <a:ext cx="199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7030A0"/>
                </a:solidFill>
                <a:latin typeface="Bernard MT Condensed" panose="02050806060905020404" pitchFamily="18" charset="77"/>
              </a:rPr>
              <a:t>Gobernanza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B0A3DA-83F7-004E-AE95-B55ECC236596}"/>
              </a:ext>
            </a:extLst>
          </p:cNvPr>
          <p:cNvSpPr txBox="1"/>
          <p:nvPr/>
        </p:nvSpPr>
        <p:spPr>
          <a:xfrm>
            <a:off x="9544758" y="4412787"/>
            <a:ext cx="202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>
                    <a:lumMod val="65000"/>
                  </a:schemeClr>
                </a:solidFill>
                <a:latin typeface="Bernard MT Condensed" panose="02050806060905020404" pitchFamily="18" charset="77"/>
              </a:rPr>
              <a:t>Financiamiento</a:t>
            </a:r>
          </a:p>
        </p:txBody>
      </p:sp>
    </p:spTree>
    <p:extLst>
      <p:ext uri="{BB962C8B-B14F-4D97-AF65-F5344CB8AC3E}">
        <p14:creationId xmlns:p14="http://schemas.microsoft.com/office/powerpoint/2010/main" val="116127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25735-3E72-1F42-A382-FEFE7510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Un ejemplo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F8EA53-FB7D-204C-9062-08C7CE14F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s-CO" dirty="0"/>
              <a:t>Con un                                  como estrategia de                          y  garantizando el </a:t>
            </a:r>
          </a:p>
          <a:p>
            <a:pPr marL="457200" lvl="1" indent="0">
              <a:buNone/>
            </a:pPr>
            <a:endParaRPr lang="es-CO" dirty="0"/>
          </a:p>
          <a:p>
            <a:pPr marL="457200" lvl="1" indent="0">
              <a:buNone/>
            </a:pPr>
            <a:r>
              <a:rPr lang="es-CO" dirty="0"/>
              <a:t>                          lograremos la                                                     con un         </a:t>
            </a:r>
          </a:p>
          <a:p>
            <a:pPr marL="457200" lvl="1" indent="0">
              <a:buNone/>
            </a:pPr>
            <a:endParaRPr lang="es-CO" dirty="0"/>
          </a:p>
          <a:p>
            <a:pPr marL="457200" lvl="1" indent="0">
              <a:buNone/>
            </a:pPr>
            <a:r>
              <a:rPr lang="es-CO" dirty="0"/>
              <a:t>capacitado y comprometido, sin problemas de                         y  activa  </a:t>
            </a:r>
          </a:p>
          <a:p>
            <a:pPr marL="457200" lvl="1" indent="0">
              <a:buNone/>
            </a:pPr>
            <a:endParaRPr lang="es-CO" dirty="0"/>
          </a:p>
          <a:p>
            <a:pPr marL="457200" lvl="1" indent="0">
              <a:buNone/>
            </a:pPr>
            <a:r>
              <a:rPr lang="es-CO" dirty="0"/>
              <a:t>                          asegurando  la                              del sistema de salud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AD78C7-D8D3-D94A-AAAB-27EB89DBDF62}"/>
              </a:ext>
            </a:extLst>
          </p:cNvPr>
          <p:cNvSpPr txBox="1"/>
          <p:nvPr/>
        </p:nvSpPr>
        <p:spPr>
          <a:xfrm>
            <a:off x="1317074" y="2590388"/>
            <a:ext cx="34158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00B050"/>
                </a:solidFill>
                <a:latin typeface="Bernard MT Condensed" panose="02050806060905020404" pitchFamily="18" charset="77"/>
              </a:rPr>
              <a:t>Aseguramiento</a:t>
            </a:r>
          </a:p>
          <a:p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1419DC-E73D-F345-9F15-25BAC646966F}"/>
              </a:ext>
            </a:extLst>
          </p:cNvPr>
          <p:cNvSpPr txBox="1"/>
          <p:nvPr/>
        </p:nvSpPr>
        <p:spPr>
          <a:xfrm>
            <a:off x="7168149" y="1834845"/>
            <a:ext cx="261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accent1"/>
                </a:solidFill>
                <a:latin typeface="Bernard MT Condensed" panose="02050806060905020404" pitchFamily="18" charset="77"/>
              </a:rPr>
              <a:t>Salud publica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59B031-D630-A64C-BA3E-175E0D08E9AE}"/>
              </a:ext>
            </a:extLst>
          </p:cNvPr>
          <p:cNvSpPr txBox="1"/>
          <p:nvPr/>
        </p:nvSpPr>
        <p:spPr>
          <a:xfrm>
            <a:off x="9395799" y="2631496"/>
            <a:ext cx="279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EE462F"/>
                </a:solidFill>
                <a:latin typeface="Bernard MT Condensed" panose="02050806060905020404" pitchFamily="18" charset="77"/>
              </a:rPr>
              <a:t>Talento humano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1554BB-D54A-6A4C-AE63-FF9C9298DEF4}"/>
              </a:ext>
            </a:extLst>
          </p:cNvPr>
          <p:cNvSpPr txBox="1"/>
          <p:nvPr/>
        </p:nvSpPr>
        <p:spPr>
          <a:xfrm>
            <a:off x="5037809" y="2616107"/>
            <a:ext cx="3647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FFC000"/>
                </a:solidFill>
                <a:latin typeface="Bernard MT Condensed" panose="02050806060905020404" pitchFamily="18" charset="77"/>
              </a:rPr>
              <a:t>Prestación de servicios de salud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395101-F0C6-D642-961C-7C72FBAEBF9A}"/>
              </a:ext>
            </a:extLst>
          </p:cNvPr>
          <p:cNvSpPr txBox="1"/>
          <p:nvPr/>
        </p:nvSpPr>
        <p:spPr>
          <a:xfrm>
            <a:off x="2406775" y="1832399"/>
            <a:ext cx="215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941100"/>
                </a:solidFill>
                <a:latin typeface="Bernard MT Condensed" panose="02050806060905020404" pitchFamily="18" charset="77"/>
              </a:rPr>
              <a:t>Enfoque diferencial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8B7DA8-BCF5-AE4B-97C0-CA8572FA688E}"/>
              </a:ext>
            </a:extLst>
          </p:cNvPr>
          <p:cNvSpPr txBox="1"/>
          <p:nvPr/>
        </p:nvSpPr>
        <p:spPr>
          <a:xfrm>
            <a:off x="1235562" y="4212065"/>
            <a:ext cx="332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40FF"/>
                </a:solidFill>
                <a:latin typeface="Bernard MT Condensed" panose="02050806060905020404" pitchFamily="18" charset="77"/>
              </a:rPr>
              <a:t>Intersectorialidad                   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A679C6-BB67-3441-A920-A1F81BA55011}"/>
              </a:ext>
            </a:extLst>
          </p:cNvPr>
          <p:cNvSpPr txBox="1"/>
          <p:nvPr/>
        </p:nvSpPr>
        <p:spPr>
          <a:xfrm>
            <a:off x="5037809" y="4212065"/>
            <a:ext cx="199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7030A0"/>
                </a:solidFill>
                <a:latin typeface="Bernard MT Condensed" panose="02050806060905020404" pitchFamily="18" charset="77"/>
              </a:rPr>
              <a:t>      Gobernanza             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A9758E-663D-D441-AA86-28B048F98248}"/>
              </a:ext>
            </a:extLst>
          </p:cNvPr>
          <p:cNvSpPr txBox="1"/>
          <p:nvPr/>
        </p:nvSpPr>
        <p:spPr>
          <a:xfrm>
            <a:off x="7168149" y="3437367"/>
            <a:ext cx="202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>
                    <a:lumMod val="65000"/>
                  </a:schemeClr>
                </a:solidFill>
                <a:latin typeface="Bernard MT Condensed" panose="02050806060905020404" pitchFamily="18" charset="77"/>
              </a:rPr>
              <a:t>Financiamiento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266C487-188A-7940-9E35-FE28655D138F}"/>
              </a:ext>
            </a:extLst>
          </p:cNvPr>
          <p:cNvSpPr/>
          <p:nvPr/>
        </p:nvSpPr>
        <p:spPr>
          <a:xfrm>
            <a:off x="980523" y="6004689"/>
            <a:ext cx="2617076" cy="105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A5F26FD-D712-C740-A9E3-F3A5E696165C}"/>
              </a:ext>
            </a:extLst>
          </p:cNvPr>
          <p:cNvSpPr/>
          <p:nvPr/>
        </p:nvSpPr>
        <p:spPr>
          <a:xfrm>
            <a:off x="3597599" y="6004688"/>
            <a:ext cx="2617076" cy="1051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593ABB8-4DB9-D248-A37F-864DE9DB29AA}"/>
              </a:ext>
            </a:extLst>
          </p:cNvPr>
          <p:cNvSpPr/>
          <p:nvPr/>
        </p:nvSpPr>
        <p:spPr>
          <a:xfrm>
            <a:off x="6214675" y="6004688"/>
            <a:ext cx="2617076" cy="105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BDCA53C-7893-5140-9DE2-79B54EE4B44E}"/>
              </a:ext>
            </a:extLst>
          </p:cNvPr>
          <p:cNvSpPr/>
          <p:nvPr/>
        </p:nvSpPr>
        <p:spPr>
          <a:xfrm>
            <a:off x="8820176" y="6004688"/>
            <a:ext cx="2617076" cy="1051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16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B5899-A01B-2940-86F8-1884FB50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98324" cy="1325563"/>
          </a:xfrm>
        </p:spPr>
        <p:txBody>
          <a:bodyPr/>
          <a:lstStyle/>
          <a:p>
            <a:pPr algn="ctr"/>
            <a:r>
              <a:rPr lang="es-CO" dirty="0"/>
              <a:t>Notas finales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50CA8E-2CD5-3148-824C-014AF7593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48452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2400" dirty="0"/>
              <a:t>Presentación con fines de divulgación interna, para la secretaria de salud del municipio de Itagüí.</a:t>
            </a:r>
          </a:p>
          <a:p>
            <a:pPr>
              <a:buFont typeface="Wingdings" pitchFamily="2" charset="2"/>
              <a:buChar char="ü"/>
            </a:pPr>
            <a:r>
              <a:rPr lang="es-CO" sz="2400" dirty="0"/>
              <a:t>Todos aprendemos de manera distinta. Los aprendizajes por asociación han sido reportados de manera particular por </a:t>
            </a:r>
            <a:r>
              <a:rPr lang="es-CO" sz="2400" dirty="0" err="1"/>
              <a:t>Pavlov</a:t>
            </a:r>
            <a:r>
              <a:rPr lang="es-CO" sz="2400" dirty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s-CO" sz="2400" dirty="0"/>
              <a:t>El uso de la construcción de un relato de sentido es solo una nemotecnia.</a:t>
            </a:r>
          </a:p>
          <a:p>
            <a:pPr>
              <a:buFont typeface="Wingdings" pitchFamily="2" charset="2"/>
              <a:buChar char="ü"/>
            </a:pPr>
            <a:r>
              <a:rPr lang="es-CO" sz="2400" dirty="0"/>
              <a:t> Agradecemos comentarios, aportes , correcciones al correo </a:t>
            </a:r>
            <a:r>
              <a:rPr lang="es-CO" sz="2400" dirty="0">
                <a:hlinkClick r:id="rId2"/>
              </a:rPr>
              <a:t>jaimehvarela4@gmail.com</a:t>
            </a:r>
            <a:r>
              <a:rPr lang="es-CO" sz="2400" dirty="0"/>
              <a:t> o al </a:t>
            </a:r>
            <a:r>
              <a:rPr lang="es-CO" sz="2400" dirty="0" err="1"/>
              <a:t>whatsApp</a:t>
            </a:r>
            <a:r>
              <a:rPr lang="es-CO" sz="2400" dirty="0"/>
              <a:t> 3137433871</a:t>
            </a:r>
          </a:p>
          <a:p>
            <a:pPr>
              <a:buFont typeface="Wingdings" pitchFamily="2" charset="2"/>
              <a:buChar char="ü"/>
            </a:pPr>
            <a:r>
              <a:rPr lang="es-CO" sz="2400" dirty="0"/>
              <a:t>Comparto </a:t>
            </a:r>
            <a:r>
              <a:rPr lang="es-CO" sz="2400" dirty="0">
                <a:hlinkClick r:id="rId3"/>
              </a:rPr>
              <a:t>https://youtu.be/3jB3UZ2pVt4</a:t>
            </a:r>
            <a:r>
              <a:rPr lang="es-CO" sz="2400" dirty="0"/>
              <a:t> video sobre el cerebro de los hombres y las mujeres.  Simpático.  11 minutos.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0693F27-6DF0-F244-8E3A-C1EE080B7F18}"/>
              </a:ext>
            </a:extLst>
          </p:cNvPr>
          <p:cNvSpPr/>
          <p:nvPr/>
        </p:nvSpPr>
        <p:spPr>
          <a:xfrm>
            <a:off x="980523" y="6004689"/>
            <a:ext cx="2617076" cy="105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EA0D4C4-FC11-9340-BB5B-0EB40A108515}"/>
              </a:ext>
            </a:extLst>
          </p:cNvPr>
          <p:cNvSpPr/>
          <p:nvPr/>
        </p:nvSpPr>
        <p:spPr>
          <a:xfrm>
            <a:off x="3597599" y="6004688"/>
            <a:ext cx="2617076" cy="1051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D544C37-D57B-A348-A61E-CBA06628742C}"/>
              </a:ext>
            </a:extLst>
          </p:cNvPr>
          <p:cNvSpPr/>
          <p:nvPr/>
        </p:nvSpPr>
        <p:spPr>
          <a:xfrm>
            <a:off x="6214675" y="6004688"/>
            <a:ext cx="2617076" cy="1051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356E4AC-EC23-2A45-83D9-E151B8942558}"/>
              </a:ext>
            </a:extLst>
          </p:cNvPr>
          <p:cNvSpPr/>
          <p:nvPr/>
        </p:nvSpPr>
        <p:spPr>
          <a:xfrm>
            <a:off x="8820176" y="6004688"/>
            <a:ext cx="2617076" cy="1051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488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249</Words>
  <Application>Microsoft Macintosh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Ayuthaya</vt:lpstr>
      <vt:lpstr>Bauhaus 93</vt:lpstr>
      <vt:lpstr>Bernard MT Condensed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Construir un relato de sentido </vt:lpstr>
      <vt:lpstr>Un ejemplo </vt:lpstr>
      <vt:lpstr>Notas finales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Maldonado Salazar</dc:creator>
  <cp:lastModifiedBy>Microsoft Office User</cp:lastModifiedBy>
  <cp:revision>39</cp:revision>
  <dcterms:created xsi:type="dcterms:W3CDTF">2020-01-03T19:29:38Z</dcterms:created>
  <dcterms:modified xsi:type="dcterms:W3CDTF">2021-06-10T14:17:58Z</dcterms:modified>
</cp:coreProperties>
</file>